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embeddedFontLst>
    <p:embeddedFont>
      <p:font typeface="Gill Sans"/>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F30D478-BB13-44B4-AD14-0BC284DACA1F}">
  <a:tblStyle styleId="{BF30D478-BB13-44B4-AD14-0BC284DACA1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GillSans-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GillSans-regular.fntdata"/><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9" name="Google Shape;20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1a98b37158_1_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 name="Google Shape;277;g31a98b37158_1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1a98b37158_1_9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g31a98b37158_1_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1a98b37158_1_10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g31a98b37158_1_1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1a98b37158_1_1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g31a98b37158_1_1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1a98b37158_1_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This reflects the direct removal of pruned channels, which reduces storage requirements effectively.</a:t>
            </a:r>
            <a:endParaRPr/>
          </a:p>
        </p:txBody>
      </p:sp>
      <p:sp>
        <p:nvSpPr>
          <p:cNvPr id="312" name="Google Shape;312;g31a98b37158_1_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31b69a6dd97_0_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This reflects the direct removal of pruned channels, which reduces storage requirements effectively.</a:t>
            </a:r>
            <a:endParaRPr/>
          </a:p>
        </p:txBody>
      </p:sp>
      <p:sp>
        <p:nvSpPr>
          <p:cNvPr id="321" name="Google Shape;321;g31b69a6dd97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1a98b37158_0_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g31a98b37158_0_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1a98b37158_0_6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g31a98b37158_0_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31a9c792b12_1_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9" name="Google Shape;349;g31a9c792b12_1_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1ab1d48617_0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9" name="Google Shape;359;g31ab1d48617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1ab1d48617_0_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Ill skip this part</a:t>
            </a:r>
            <a:endParaRPr/>
          </a:p>
          <a:p>
            <a:pPr indent="0" lvl="0" marL="0" rtl="0" algn="l">
              <a:spcBef>
                <a:spcPts val="0"/>
              </a:spcBef>
              <a:spcAft>
                <a:spcPts val="0"/>
              </a:spcAft>
              <a:buNone/>
            </a:pPr>
            <a:r>
              <a:t/>
            </a:r>
            <a:endParaRPr/>
          </a:p>
        </p:txBody>
      </p:sp>
      <p:sp>
        <p:nvSpPr>
          <p:cNvPr id="368" name="Google Shape;368;g31ab1d48617_0_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1a98b37158_0_7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7" name="Google Shape;377;g31a98b37158_0_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1a98b37158_0_8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7" name="Google Shape;387;g31a98b37158_0_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31b87d20abe_0_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g31b87d20abe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1b87d20abe_0_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6" name="Google Shape;406;g31b87d20abe_0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31a98b37158_0_9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317500" lvl="0" marL="457200" rtl="0" algn="l">
              <a:spcBef>
                <a:spcPts val="0"/>
              </a:spcBef>
              <a:spcAft>
                <a:spcPts val="0"/>
              </a:spcAft>
              <a:buSzPts val="1400"/>
              <a:buAutoNum type="arabicParenR"/>
            </a:pPr>
            <a:r>
              <a:rPr lang="en-US"/>
              <a:t>Heavily over </a:t>
            </a:r>
            <a:r>
              <a:rPr lang="en-US"/>
              <a:t>parameterized</a:t>
            </a:r>
            <a:r>
              <a:rPr lang="en-US"/>
              <a:t>. First 68 percent weights are useless. no </a:t>
            </a:r>
            <a:r>
              <a:rPr lang="en-US"/>
              <a:t>retraining</a:t>
            </a:r>
            <a:r>
              <a:rPr lang="en-US"/>
              <a:t> needed</a:t>
            </a:r>
            <a:endParaRPr/>
          </a:p>
        </p:txBody>
      </p:sp>
      <p:sp>
        <p:nvSpPr>
          <p:cNvPr id="414" name="Google Shape;414;g31a98b37158_0_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31a98b37158_0_9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3" name="Google Shape;423;g31a98b37158_0_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31a98b37158_0_1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g31a98b37158_0_1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31b87d20abe_0_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3" name="Google Shape;443;g31b87d20abe_0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31b87d20abe_0_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1" name="Google Shape;451;g31b87d20abe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2" name="Google Shape;22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31a98b37158_1_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0" name="Google Shape;460;g31a98b37158_1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31bd7119cbd_0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7" name="Google Shape;467;g31bd7119cbd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1b87d20abe_0_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3" name="Google Shape;473;g31b87d20abe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1a98b37158_1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g31a98b37158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1a98b37158_1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g31a98b37158_1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1a98b37158_1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317500" lvl="0" marL="457200" rtl="0" algn="l">
              <a:spcBef>
                <a:spcPts val="0"/>
              </a:spcBef>
              <a:spcAft>
                <a:spcPts val="0"/>
              </a:spcAft>
              <a:buSzPts val="1400"/>
              <a:buAutoNum type="arabicPeriod"/>
            </a:pPr>
            <a:r>
              <a:rPr lang="en-US"/>
              <a:t>This suggests that less significant weights are successfully removed without affecting model performance significantly.</a:t>
            </a:r>
            <a:endParaRPr/>
          </a:p>
          <a:p>
            <a:pPr indent="-317500" lvl="0" marL="457200" rtl="0" algn="l">
              <a:spcBef>
                <a:spcPts val="0"/>
              </a:spcBef>
              <a:spcAft>
                <a:spcPts val="0"/>
              </a:spcAft>
              <a:buSzPts val="1400"/>
              <a:buAutoNum type="arabicPeriod"/>
            </a:pPr>
            <a:r>
              <a:rPr lang="en-US"/>
              <a:t>This indicates that while some critical weights contributing to the model's performance are being pruned, the loss in accuracy remains moderate, demonstrating the model's resilience to pruning even at higher sparsity levels.</a:t>
            </a:r>
            <a:endParaRPr/>
          </a:p>
          <a:p>
            <a:pPr indent="0" lvl="0" marL="0" rtl="0" algn="l">
              <a:spcBef>
                <a:spcPts val="0"/>
              </a:spcBef>
              <a:spcAft>
                <a:spcPts val="0"/>
              </a:spcAft>
              <a:buNone/>
            </a:pPr>
            <a:r>
              <a:rPr lang="en-US"/>
              <a:t>potential disadvantages – ??</a:t>
            </a:r>
            <a:endParaRPr/>
          </a:p>
          <a:p>
            <a:pPr indent="0" lvl="0" marL="0" rtl="0" algn="l">
              <a:spcBef>
                <a:spcPts val="0"/>
              </a:spcBef>
              <a:spcAft>
                <a:spcPts val="0"/>
              </a:spcAft>
              <a:buNone/>
            </a:pPr>
            <a:r>
              <a:t/>
            </a:r>
            <a:endParaRPr/>
          </a:p>
        </p:txBody>
      </p:sp>
      <p:sp>
        <p:nvSpPr>
          <p:cNvPr id="243" name="Google Shape;243;g31a98b37158_1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1a98b37158_1_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t/>
            </a:r>
            <a:endParaRPr b="1" sz="1100">
              <a:latin typeface="Arial"/>
              <a:ea typeface="Arial"/>
              <a:cs typeface="Arial"/>
              <a:sym typeface="Arial"/>
            </a:endParaRPr>
          </a:p>
          <a:p>
            <a:pPr indent="0" lvl="0" marL="0" rtl="0" algn="l">
              <a:lnSpc>
                <a:spcPct val="115000"/>
              </a:lnSpc>
              <a:spcBef>
                <a:spcPts val="1200"/>
              </a:spcBef>
              <a:spcAft>
                <a:spcPts val="0"/>
              </a:spcAft>
              <a:buNone/>
            </a:pPr>
            <a:r>
              <a:rPr b="1" lang="en-US" sz="1100">
                <a:latin typeface="Arial"/>
                <a:ea typeface="Arial"/>
                <a:cs typeface="Arial"/>
                <a:sym typeface="Arial"/>
              </a:rPr>
              <a:t>Advantages</a:t>
            </a:r>
            <a:endParaRPr b="1"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lang="en-US" sz="1100">
                <a:latin typeface="Arial"/>
                <a:ea typeface="Arial"/>
                <a:cs typeface="Arial"/>
                <a:sym typeface="Arial"/>
              </a:rPr>
              <a:t>Fine-grained control over sparsity in each layer.</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Retains critical features in sensitive layers, especially at lower pruning percentages.</a:t>
            </a:r>
            <a:endParaRPr b="1"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b="1" lang="en-US" sz="1100">
                <a:latin typeface="Arial"/>
                <a:ea typeface="Arial"/>
                <a:cs typeface="Arial"/>
                <a:sym typeface="Arial"/>
              </a:rPr>
              <a:t>Challenges</a:t>
            </a:r>
            <a:endParaRPr b="1"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lang="en-US" sz="1100">
                <a:latin typeface="Arial"/>
                <a:ea typeface="Arial"/>
                <a:cs typeface="Arial"/>
                <a:sym typeface="Arial"/>
              </a:rPr>
              <a:t>Performance degradation at higher sparsity levels (&gt;35%), as layer-specific pruning may fail to preserve globally significant weights.</a:t>
            </a:r>
            <a:endParaRPr/>
          </a:p>
        </p:txBody>
      </p:sp>
      <p:sp>
        <p:nvSpPr>
          <p:cNvPr id="253" name="Google Shape;253;g31a98b37158_1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1a98b37158_1_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31a98b37158_1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1a98b37158_1_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g31a98b37158_1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vider Slide">
  <p:cSld name="1_Divider Slide">
    <p:spTree>
      <p:nvGrpSpPr>
        <p:cNvPr id="15" name="Shape 15"/>
        <p:cNvGrpSpPr/>
        <p:nvPr/>
      </p:nvGrpSpPr>
      <p:grpSpPr>
        <a:xfrm>
          <a:off x="0" y="0"/>
          <a:ext cx="0" cy="0"/>
          <a:chOff x="0" y="0"/>
          <a:chExt cx="0" cy="0"/>
        </a:xfrm>
      </p:grpSpPr>
      <p:sp>
        <p:nvSpPr>
          <p:cNvPr id="16" name="Google Shape;16;p2"/>
          <p:cNvSpPr/>
          <p:nvPr/>
        </p:nvSpPr>
        <p:spPr>
          <a:xfrm>
            <a:off x="-56445" y="5"/>
            <a:ext cx="9206200" cy="5151437"/>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pic>
        <p:nvPicPr>
          <p:cNvPr descr="2-line-whitetext-colorshield.png" id="17" name="Google Shape;17;p2"/>
          <p:cNvPicPr preferRelativeResize="0"/>
          <p:nvPr/>
        </p:nvPicPr>
        <p:blipFill rotWithShape="1">
          <a:blip r:embed="rId2">
            <a:alphaModFix/>
          </a:blip>
          <a:srcRect b="0" l="0" r="0" t="0"/>
          <a:stretch/>
        </p:blipFill>
        <p:spPr>
          <a:xfrm>
            <a:off x="6585599" y="4296762"/>
            <a:ext cx="1769927" cy="650138"/>
          </a:xfrm>
          <a:prstGeom prst="rect">
            <a:avLst/>
          </a:prstGeom>
          <a:noFill/>
          <a:ln>
            <a:noFill/>
          </a:ln>
        </p:spPr>
      </p:pic>
      <p:pic>
        <p:nvPicPr>
          <p:cNvPr id="18" name="Google Shape;18;p2"/>
          <p:cNvPicPr preferRelativeResize="0"/>
          <p:nvPr/>
        </p:nvPicPr>
        <p:blipFill rotWithShape="1">
          <a:blip r:embed="rId3">
            <a:alphaModFix amt="9000"/>
          </a:blip>
          <a:srcRect b="0" l="0" r="0" t="0"/>
          <a:stretch/>
        </p:blipFill>
        <p:spPr>
          <a:xfrm>
            <a:off x="199388" y="151675"/>
            <a:ext cx="3080816" cy="3457724"/>
          </a:xfrm>
          <a:prstGeom prst="rect">
            <a:avLst/>
          </a:prstGeom>
          <a:noFill/>
          <a:ln>
            <a:noFill/>
          </a:ln>
        </p:spPr>
      </p:pic>
      <p:sp>
        <p:nvSpPr>
          <p:cNvPr id="19" name="Google Shape;19;p2"/>
          <p:cNvSpPr txBox="1"/>
          <p:nvPr>
            <p:ph type="ctrTitle"/>
          </p:nvPr>
        </p:nvSpPr>
        <p:spPr>
          <a:xfrm>
            <a:off x="958151" y="1073526"/>
            <a:ext cx="7397039" cy="1747125"/>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600"/>
              <a:buFont typeface="Gill Sans"/>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2"/>
          <p:cNvSpPr txBox="1"/>
          <p:nvPr>
            <p:ph idx="1" type="subTitle"/>
          </p:nvPr>
        </p:nvSpPr>
        <p:spPr>
          <a:xfrm>
            <a:off x="958151" y="3255792"/>
            <a:ext cx="7397039" cy="731520"/>
          </a:xfrm>
          <a:prstGeom prst="rect">
            <a:avLst/>
          </a:prstGeom>
          <a:noFill/>
          <a:ln>
            <a:noFill/>
          </a:ln>
        </p:spPr>
        <p:txBody>
          <a:bodyPr anchorCtr="0" anchor="t" bIns="45700" lIns="91425" spcFirstLastPara="1" rIns="91425" wrap="square" tIns="45700">
            <a:normAutofit/>
          </a:bodyPr>
          <a:lstStyle>
            <a:lvl1pPr lvl="0" algn="l">
              <a:spcBef>
                <a:spcPts val="480"/>
              </a:spcBef>
              <a:spcAft>
                <a:spcPts val="0"/>
              </a:spcAft>
              <a:buSzPts val="2400"/>
              <a:buNone/>
              <a:defRPr sz="2400">
                <a:solidFill>
                  <a:schemeClr val="lt2"/>
                </a:solidFill>
              </a:defRPr>
            </a:lvl1pPr>
            <a:lvl2pPr lvl="1" algn="ctr">
              <a:spcBef>
                <a:spcPts val="480"/>
              </a:spcBef>
              <a:spcAft>
                <a:spcPts val="0"/>
              </a:spcAft>
              <a:buSzPts val="2400"/>
              <a:buNone/>
              <a:defRPr>
                <a:solidFill>
                  <a:srgbClr val="888894"/>
                </a:solidFill>
              </a:defRPr>
            </a:lvl2pPr>
            <a:lvl3pPr lvl="2" algn="ctr">
              <a:spcBef>
                <a:spcPts val="400"/>
              </a:spcBef>
              <a:spcAft>
                <a:spcPts val="0"/>
              </a:spcAft>
              <a:buSzPts val="2000"/>
              <a:buNone/>
              <a:defRPr>
                <a:solidFill>
                  <a:srgbClr val="888894"/>
                </a:solidFill>
              </a:defRPr>
            </a:lvl3pPr>
            <a:lvl4pPr lvl="3" algn="ctr">
              <a:spcBef>
                <a:spcPts val="360"/>
              </a:spcBef>
              <a:spcAft>
                <a:spcPts val="0"/>
              </a:spcAft>
              <a:buSzPts val="1800"/>
              <a:buNone/>
              <a:defRPr>
                <a:solidFill>
                  <a:srgbClr val="888894"/>
                </a:solidFill>
              </a:defRPr>
            </a:lvl4pPr>
            <a:lvl5pPr lvl="4" algn="ctr">
              <a:spcBef>
                <a:spcPts val="360"/>
              </a:spcBef>
              <a:spcAft>
                <a:spcPts val="0"/>
              </a:spcAft>
              <a:buSzPts val="1800"/>
              <a:buNone/>
              <a:defRPr>
                <a:solidFill>
                  <a:srgbClr val="888894"/>
                </a:solidFill>
              </a:defRPr>
            </a:lvl5pPr>
            <a:lvl6pPr lvl="5" algn="ctr">
              <a:spcBef>
                <a:spcPts val="400"/>
              </a:spcBef>
              <a:spcAft>
                <a:spcPts val="0"/>
              </a:spcAft>
              <a:buClr>
                <a:srgbClr val="888894"/>
              </a:buClr>
              <a:buSzPts val="2000"/>
              <a:buNone/>
              <a:defRPr>
                <a:solidFill>
                  <a:srgbClr val="888894"/>
                </a:solidFill>
              </a:defRPr>
            </a:lvl6pPr>
            <a:lvl7pPr lvl="6" algn="ctr">
              <a:spcBef>
                <a:spcPts val="400"/>
              </a:spcBef>
              <a:spcAft>
                <a:spcPts val="0"/>
              </a:spcAft>
              <a:buClr>
                <a:srgbClr val="888894"/>
              </a:buClr>
              <a:buSzPts val="2000"/>
              <a:buNone/>
              <a:defRPr>
                <a:solidFill>
                  <a:srgbClr val="888894"/>
                </a:solidFill>
              </a:defRPr>
            </a:lvl7pPr>
            <a:lvl8pPr lvl="7" algn="ctr">
              <a:spcBef>
                <a:spcPts val="400"/>
              </a:spcBef>
              <a:spcAft>
                <a:spcPts val="0"/>
              </a:spcAft>
              <a:buClr>
                <a:srgbClr val="888894"/>
              </a:buClr>
              <a:buSzPts val="2000"/>
              <a:buNone/>
              <a:defRPr>
                <a:solidFill>
                  <a:srgbClr val="888894"/>
                </a:solidFill>
              </a:defRPr>
            </a:lvl8pPr>
            <a:lvl9pPr lvl="8" algn="ctr">
              <a:spcBef>
                <a:spcPts val="400"/>
              </a:spcBef>
              <a:spcAft>
                <a:spcPts val="0"/>
              </a:spcAft>
              <a:buClr>
                <a:srgbClr val="888894"/>
              </a:buClr>
              <a:buSzPts val="2000"/>
              <a:buNone/>
              <a:defRPr>
                <a:solidFill>
                  <a:srgbClr val="888894"/>
                </a:solidFill>
              </a:defRPr>
            </a:lvl9pPr>
          </a:lstStyle>
          <a:p/>
        </p:txBody>
      </p:sp>
      <p:grpSp>
        <p:nvGrpSpPr>
          <p:cNvPr id="21" name="Google Shape;21;p2"/>
          <p:cNvGrpSpPr/>
          <p:nvPr/>
        </p:nvGrpSpPr>
        <p:grpSpPr>
          <a:xfrm rot="10800000">
            <a:off x="0" y="3001092"/>
            <a:ext cx="8355526" cy="57487"/>
            <a:chOff x="685800" y="1794746"/>
            <a:chExt cx="7772400" cy="179475"/>
          </a:xfrm>
        </p:grpSpPr>
        <p:sp>
          <p:nvSpPr>
            <p:cNvPr id="22" name="Google Shape;22;p2"/>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3" name="Google Shape;23;p2"/>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24" name="Google Shape;24;p2"/>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00" name="Shape 100"/>
        <p:cNvGrpSpPr/>
        <p:nvPr/>
      </p:nvGrpSpPr>
      <p:grpSpPr>
        <a:xfrm>
          <a:off x="0" y="0"/>
          <a:ext cx="0" cy="0"/>
          <a:chOff x="0" y="0"/>
          <a:chExt cx="0" cy="0"/>
        </a:xfrm>
      </p:grpSpPr>
      <p:sp>
        <p:nvSpPr>
          <p:cNvPr id="101" name="Google Shape;101;p11"/>
          <p:cNvSpPr txBox="1"/>
          <p:nvPr>
            <p:ph idx="1" type="body"/>
          </p:nvPr>
        </p:nvSpPr>
        <p:spPr>
          <a:xfrm>
            <a:off x="457200" y="1067992"/>
            <a:ext cx="4040188" cy="47982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SzPts val="2400"/>
              <a:buNone/>
              <a:defRPr b="0" sz="2400">
                <a:solidFill>
                  <a:schemeClr val="accent3"/>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02" name="Google Shape;102;p11"/>
          <p:cNvSpPr txBox="1"/>
          <p:nvPr>
            <p:ph idx="2" type="body"/>
          </p:nvPr>
        </p:nvSpPr>
        <p:spPr>
          <a:xfrm>
            <a:off x="457200" y="1546495"/>
            <a:ext cx="4040188" cy="3048132"/>
          </a:xfrm>
          <a:prstGeom prst="rect">
            <a:avLst/>
          </a:prstGeom>
          <a:noFill/>
          <a:ln>
            <a:noFill/>
          </a:ln>
        </p:spPr>
        <p:txBody>
          <a:bodyPr anchorCtr="0" anchor="t" bIns="45700" lIns="91425" spcFirstLastPara="1" rIns="91425" wrap="square" tIns="45700">
            <a:normAutofit/>
          </a:bodyPr>
          <a:lstStyle>
            <a:lvl1pPr indent="-355600" lvl="0" marL="457200" algn="l">
              <a:spcBef>
                <a:spcPts val="400"/>
              </a:spcBef>
              <a:spcAft>
                <a:spcPts val="0"/>
              </a:spcAft>
              <a:buSzPts val="2000"/>
              <a:buChar char="•"/>
              <a:defRPr sz="20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03" name="Google Shape;103;p11"/>
          <p:cNvSpPr txBox="1"/>
          <p:nvPr>
            <p:ph idx="3" type="body"/>
          </p:nvPr>
        </p:nvSpPr>
        <p:spPr>
          <a:xfrm>
            <a:off x="4645033" y="1066669"/>
            <a:ext cx="4041775" cy="47982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SzPts val="2400"/>
              <a:buNone/>
              <a:defRPr b="0" sz="2400">
                <a:solidFill>
                  <a:schemeClr val="accent3"/>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04" name="Google Shape;104;p11"/>
          <p:cNvSpPr txBox="1"/>
          <p:nvPr>
            <p:ph idx="4" type="body"/>
          </p:nvPr>
        </p:nvSpPr>
        <p:spPr>
          <a:xfrm>
            <a:off x="4645033" y="1546495"/>
            <a:ext cx="4041775" cy="3048132"/>
          </a:xfrm>
          <a:prstGeom prst="rect">
            <a:avLst/>
          </a:prstGeom>
          <a:noFill/>
          <a:ln>
            <a:noFill/>
          </a:ln>
        </p:spPr>
        <p:txBody>
          <a:bodyPr anchorCtr="0" anchor="t" bIns="45700" lIns="91425" spcFirstLastPara="1" rIns="91425" wrap="square" tIns="45700">
            <a:normAutofit/>
          </a:bodyPr>
          <a:lstStyle>
            <a:lvl1pPr indent="-355600" lvl="0" marL="457200" algn="l">
              <a:spcBef>
                <a:spcPts val="400"/>
              </a:spcBef>
              <a:spcAft>
                <a:spcPts val="0"/>
              </a:spcAft>
              <a:buSzPts val="2000"/>
              <a:buChar char="•"/>
              <a:defRPr sz="20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05" name="Google Shape;105;p11"/>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06" name="Google Shape;106;p11"/>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07" name="Google Shape;107;p11"/>
          <p:cNvGrpSpPr/>
          <p:nvPr/>
        </p:nvGrpSpPr>
        <p:grpSpPr>
          <a:xfrm>
            <a:off x="-5079" y="708812"/>
            <a:ext cx="8691879" cy="47507"/>
            <a:chOff x="685800" y="1794746"/>
            <a:chExt cx="7772400" cy="179475"/>
          </a:xfrm>
        </p:grpSpPr>
        <p:sp>
          <p:nvSpPr>
            <p:cNvPr id="108" name="Google Shape;108;p11"/>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09" name="Google Shape;109;p11"/>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110" name="Google Shape;110;p11"/>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sidebar">
  <p:cSld name="Content and sidebar">
    <p:spTree>
      <p:nvGrpSpPr>
        <p:cNvPr id="111" name="Shape 111"/>
        <p:cNvGrpSpPr/>
        <p:nvPr/>
      </p:nvGrpSpPr>
      <p:grpSpPr>
        <a:xfrm>
          <a:off x="0" y="0"/>
          <a:ext cx="0" cy="0"/>
          <a:chOff x="0" y="0"/>
          <a:chExt cx="0" cy="0"/>
        </a:xfrm>
      </p:grpSpPr>
      <p:sp>
        <p:nvSpPr>
          <p:cNvPr id="112" name="Google Shape;112;p12"/>
          <p:cNvSpPr txBox="1"/>
          <p:nvPr>
            <p:ph idx="1" type="body"/>
          </p:nvPr>
        </p:nvSpPr>
        <p:spPr>
          <a:xfrm>
            <a:off x="6142182" y="1782939"/>
            <a:ext cx="2544621" cy="479822"/>
          </a:xfrm>
          <a:prstGeom prst="rect">
            <a:avLst/>
          </a:prstGeom>
          <a:noFill/>
          <a:ln>
            <a:noFill/>
          </a:ln>
        </p:spPr>
        <p:txBody>
          <a:bodyPr anchorCtr="0" anchor="b" bIns="45700" lIns="91425" spcFirstLastPara="1" rIns="91425" wrap="square" tIns="45700">
            <a:noAutofit/>
          </a:bodyPr>
          <a:lstStyle>
            <a:lvl1pPr indent="-228600" lvl="0" marL="457200" algn="l">
              <a:spcBef>
                <a:spcPts val="320"/>
              </a:spcBef>
              <a:spcAft>
                <a:spcPts val="0"/>
              </a:spcAft>
              <a:buSzPts val="1600"/>
              <a:buNone/>
              <a:defRPr b="1" sz="1600">
                <a:solidFill>
                  <a:schemeClr val="dk1"/>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13" name="Google Shape;113;p12"/>
          <p:cNvSpPr txBox="1"/>
          <p:nvPr>
            <p:ph idx="2" type="body"/>
          </p:nvPr>
        </p:nvSpPr>
        <p:spPr>
          <a:xfrm>
            <a:off x="6142182" y="2310651"/>
            <a:ext cx="2544621" cy="2282515"/>
          </a:xfrm>
          <a:prstGeom prst="rect">
            <a:avLst/>
          </a:prstGeom>
          <a:noFill/>
          <a:ln>
            <a:noFill/>
          </a:ln>
        </p:spPr>
        <p:txBody>
          <a:bodyPr anchorCtr="0" anchor="t" bIns="45700" lIns="91425" spcFirstLastPara="1" rIns="91425" wrap="square" tIns="45700">
            <a:normAutofit/>
          </a:bodyPr>
          <a:lstStyle>
            <a:lvl1pPr indent="-330200" lvl="0" marL="457200" marR="0" algn="l">
              <a:lnSpc>
                <a:spcPct val="100000"/>
              </a:lnSpc>
              <a:spcBef>
                <a:spcPts val="320"/>
              </a:spcBef>
              <a:spcAft>
                <a:spcPts val="0"/>
              </a:spcAft>
              <a:buClr>
                <a:schemeClr val="dk1"/>
              </a:buClr>
              <a:buSzPts val="1600"/>
              <a:buFont typeface="Arial"/>
              <a:buChar char="•"/>
              <a:defRPr sz="16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14" name="Google Shape;114;p12"/>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15" name="Google Shape;115;p12"/>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16" name="Google Shape;116;p12"/>
          <p:cNvGrpSpPr/>
          <p:nvPr/>
        </p:nvGrpSpPr>
        <p:grpSpPr>
          <a:xfrm>
            <a:off x="-5079" y="708812"/>
            <a:ext cx="8691879" cy="47507"/>
            <a:chOff x="685800" y="1794746"/>
            <a:chExt cx="7772400" cy="179475"/>
          </a:xfrm>
        </p:grpSpPr>
        <p:sp>
          <p:nvSpPr>
            <p:cNvPr id="117" name="Google Shape;117;p12"/>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18" name="Google Shape;118;p12"/>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119" name="Google Shape;119;p12"/>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cxnSp>
        <p:nvCxnSpPr>
          <p:cNvPr id="120" name="Google Shape;120;p12"/>
          <p:cNvCxnSpPr/>
          <p:nvPr/>
        </p:nvCxnSpPr>
        <p:spPr>
          <a:xfrm>
            <a:off x="5908842" y="1099992"/>
            <a:ext cx="0" cy="3599013"/>
          </a:xfrm>
          <a:prstGeom prst="straightConnector1">
            <a:avLst/>
          </a:prstGeom>
          <a:noFill/>
          <a:ln cap="flat" cmpd="sng" w="9525">
            <a:solidFill>
              <a:schemeClr val="lt2"/>
            </a:solidFill>
            <a:prstDash val="solid"/>
            <a:round/>
            <a:headEnd len="sm" w="sm" type="none"/>
            <a:tailEnd len="sm" w="sm" type="none"/>
          </a:ln>
        </p:spPr>
      </p:cxnSp>
      <p:sp>
        <p:nvSpPr>
          <p:cNvPr id="121" name="Google Shape;121;p12"/>
          <p:cNvSpPr txBox="1"/>
          <p:nvPr>
            <p:ph idx="3" type="body"/>
          </p:nvPr>
        </p:nvSpPr>
        <p:spPr>
          <a:xfrm>
            <a:off x="310162" y="1485154"/>
            <a:ext cx="5294781" cy="323189"/>
          </a:xfrm>
          <a:prstGeom prst="rect">
            <a:avLst/>
          </a:prstGeom>
          <a:noFill/>
          <a:ln>
            <a:noFill/>
          </a:ln>
        </p:spPr>
        <p:txBody>
          <a:bodyPr anchorCtr="0" anchor="b" bIns="45700" lIns="91425" spcFirstLastPara="1" rIns="91425" wrap="square" tIns="45700">
            <a:normAutofit/>
          </a:bodyPr>
          <a:lstStyle>
            <a:lvl1pPr indent="-228600" lvl="0" marL="457200" marR="0" algn="l">
              <a:lnSpc>
                <a:spcPct val="100000"/>
              </a:lnSpc>
              <a:spcBef>
                <a:spcPts val="320"/>
              </a:spcBef>
              <a:spcAft>
                <a:spcPts val="0"/>
              </a:spcAft>
              <a:buClr>
                <a:schemeClr val="dk1"/>
              </a:buClr>
              <a:buSzPts val="1600"/>
              <a:buFont typeface="Arial"/>
              <a:buNone/>
              <a:defRPr b="1" sz="16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2" name="Google Shape;122;p12"/>
          <p:cNvSpPr txBox="1"/>
          <p:nvPr>
            <p:ph idx="4" type="body"/>
          </p:nvPr>
        </p:nvSpPr>
        <p:spPr>
          <a:xfrm>
            <a:off x="310162" y="1808344"/>
            <a:ext cx="5294781" cy="323189"/>
          </a:xfrm>
          <a:prstGeom prst="rect">
            <a:avLst/>
          </a:prstGeom>
          <a:noFill/>
          <a:ln>
            <a:noFill/>
          </a:ln>
        </p:spPr>
        <p:txBody>
          <a:bodyPr anchorCtr="0" anchor="t" bIns="45700" lIns="91425" spcFirstLastPara="1" rIns="91425" wrap="square" tIns="45700">
            <a:normAutofit/>
          </a:bodyPr>
          <a:lstStyle>
            <a:lvl1pPr indent="-228600" lvl="0" marL="457200" marR="0" algn="l">
              <a:lnSpc>
                <a:spcPct val="100000"/>
              </a:lnSpc>
              <a:spcBef>
                <a:spcPts val="280"/>
              </a:spcBef>
              <a:spcAft>
                <a:spcPts val="0"/>
              </a:spcAft>
              <a:buClr>
                <a:schemeClr val="dk1"/>
              </a:buClr>
              <a:buSzPts val="1400"/>
              <a:buFont typeface="Arial"/>
              <a:buNone/>
              <a:defRPr b="0" sz="1400">
                <a:solidFill>
                  <a:schemeClr val="dk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3" name="Google Shape;123;p12"/>
          <p:cNvSpPr txBox="1"/>
          <p:nvPr>
            <p:ph idx="5" type="body"/>
          </p:nvPr>
        </p:nvSpPr>
        <p:spPr>
          <a:xfrm>
            <a:off x="310162" y="2353694"/>
            <a:ext cx="5294781" cy="323189"/>
          </a:xfrm>
          <a:prstGeom prst="rect">
            <a:avLst/>
          </a:prstGeom>
          <a:noFill/>
          <a:ln>
            <a:noFill/>
          </a:ln>
        </p:spPr>
        <p:txBody>
          <a:bodyPr anchorCtr="0" anchor="b" bIns="45700" lIns="91425" spcFirstLastPara="1" rIns="91425" wrap="square" tIns="45700">
            <a:normAutofit/>
          </a:bodyPr>
          <a:lstStyle>
            <a:lvl1pPr indent="-228600" lvl="0" marL="457200" marR="0" algn="l">
              <a:lnSpc>
                <a:spcPct val="100000"/>
              </a:lnSpc>
              <a:spcBef>
                <a:spcPts val="320"/>
              </a:spcBef>
              <a:spcAft>
                <a:spcPts val="0"/>
              </a:spcAft>
              <a:buClr>
                <a:schemeClr val="dk1"/>
              </a:buClr>
              <a:buSzPts val="1600"/>
              <a:buFont typeface="Arial"/>
              <a:buNone/>
              <a:defRPr b="1" sz="16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4" name="Google Shape;124;p12"/>
          <p:cNvSpPr txBox="1"/>
          <p:nvPr>
            <p:ph idx="6" type="body"/>
          </p:nvPr>
        </p:nvSpPr>
        <p:spPr>
          <a:xfrm>
            <a:off x="310162" y="2676884"/>
            <a:ext cx="5294781" cy="323189"/>
          </a:xfrm>
          <a:prstGeom prst="rect">
            <a:avLst/>
          </a:prstGeom>
          <a:noFill/>
          <a:ln>
            <a:noFill/>
          </a:ln>
        </p:spPr>
        <p:txBody>
          <a:bodyPr anchorCtr="0" anchor="t" bIns="45700" lIns="91425" spcFirstLastPara="1" rIns="91425" wrap="square" tIns="45700">
            <a:normAutofit/>
          </a:bodyPr>
          <a:lstStyle>
            <a:lvl1pPr indent="-228600" lvl="0" marL="457200" marR="0" algn="l">
              <a:lnSpc>
                <a:spcPct val="100000"/>
              </a:lnSpc>
              <a:spcBef>
                <a:spcPts val="280"/>
              </a:spcBef>
              <a:spcAft>
                <a:spcPts val="0"/>
              </a:spcAft>
              <a:buClr>
                <a:schemeClr val="dk1"/>
              </a:buClr>
              <a:buSzPts val="1400"/>
              <a:buFont typeface="Arial"/>
              <a:buNone/>
              <a:defRPr b="0" sz="1400">
                <a:solidFill>
                  <a:schemeClr val="dk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5" name="Google Shape;125;p12"/>
          <p:cNvSpPr txBox="1"/>
          <p:nvPr>
            <p:ph idx="7" type="body"/>
          </p:nvPr>
        </p:nvSpPr>
        <p:spPr>
          <a:xfrm>
            <a:off x="310162" y="3191895"/>
            <a:ext cx="5294781" cy="323189"/>
          </a:xfrm>
          <a:prstGeom prst="rect">
            <a:avLst/>
          </a:prstGeom>
          <a:noFill/>
          <a:ln>
            <a:noFill/>
          </a:ln>
        </p:spPr>
        <p:txBody>
          <a:bodyPr anchorCtr="0" anchor="b" bIns="45700" lIns="91425" spcFirstLastPara="1" rIns="91425" wrap="square" tIns="45700">
            <a:normAutofit/>
          </a:bodyPr>
          <a:lstStyle>
            <a:lvl1pPr indent="-228600" lvl="0" marL="457200" marR="0" algn="l">
              <a:lnSpc>
                <a:spcPct val="100000"/>
              </a:lnSpc>
              <a:spcBef>
                <a:spcPts val="320"/>
              </a:spcBef>
              <a:spcAft>
                <a:spcPts val="0"/>
              </a:spcAft>
              <a:buClr>
                <a:schemeClr val="dk1"/>
              </a:buClr>
              <a:buSzPts val="1600"/>
              <a:buFont typeface="Arial"/>
              <a:buNone/>
              <a:defRPr b="1" sz="16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6" name="Google Shape;126;p12"/>
          <p:cNvSpPr txBox="1"/>
          <p:nvPr>
            <p:ph idx="8" type="body"/>
          </p:nvPr>
        </p:nvSpPr>
        <p:spPr>
          <a:xfrm>
            <a:off x="310162" y="3515084"/>
            <a:ext cx="5294781" cy="323189"/>
          </a:xfrm>
          <a:prstGeom prst="rect">
            <a:avLst/>
          </a:prstGeom>
          <a:noFill/>
          <a:ln>
            <a:noFill/>
          </a:ln>
        </p:spPr>
        <p:txBody>
          <a:bodyPr anchorCtr="0" anchor="t" bIns="45700" lIns="91425" spcFirstLastPara="1" rIns="91425" wrap="square" tIns="45700">
            <a:normAutofit/>
          </a:bodyPr>
          <a:lstStyle>
            <a:lvl1pPr indent="-228600" lvl="0" marL="457200" marR="0" algn="l">
              <a:lnSpc>
                <a:spcPct val="100000"/>
              </a:lnSpc>
              <a:spcBef>
                <a:spcPts val="280"/>
              </a:spcBef>
              <a:spcAft>
                <a:spcPts val="0"/>
              </a:spcAft>
              <a:buClr>
                <a:schemeClr val="dk1"/>
              </a:buClr>
              <a:buSzPts val="1400"/>
              <a:buFont typeface="Arial"/>
              <a:buNone/>
              <a:defRPr b="0" sz="1400">
                <a:solidFill>
                  <a:schemeClr val="dk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7" name="Google Shape;127;p12"/>
          <p:cNvSpPr txBox="1"/>
          <p:nvPr>
            <p:ph idx="9" type="body"/>
          </p:nvPr>
        </p:nvSpPr>
        <p:spPr>
          <a:xfrm>
            <a:off x="309033" y="965872"/>
            <a:ext cx="5295900" cy="419100"/>
          </a:xfrm>
          <a:prstGeom prst="rect">
            <a:avLst/>
          </a:prstGeom>
          <a:noFill/>
          <a:ln>
            <a:noFill/>
          </a:ln>
        </p:spPr>
        <p:txBody>
          <a:bodyPr anchorCtr="0" anchor="t" bIns="45700" lIns="91425" spcFirstLastPara="1" rIns="91425" wrap="square" tIns="45700">
            <a:normAutofit/>
          </a:bodyPr>
          <a:lstStyle>
            <a:lvl1pPr indent="-228600" lvl="0" marL="457200" algn="l">
              <a:spcBef>
                <a:spcPts val="400"/>
              </a:spcBef>
              <a:spcAft>
                <a:spcPts val="0"/>
              </a:spcAft>
              <a:buSzPts val="2000"/>
              <a:buNone/>
              <a:defRPr b="1" sz="2000">
                <a:solidFill>
                  <a:srgbClr val="00144D"/>
                </a:solidFill>
              </a:defRPr>
            </a:lvl1pPr>
            <a:lvl2pPr indent="-228600" lvl="1" marL="914400" algn="l">
              <a:spcBef>
                <a:spcPts val="480"/>
              </a:spcBef>
              <a:spcAft>
                <a:spcPts val="0"/>
              </a:spcAft>
              <a:buSzPts val="2400"/>
              <a:buNone/>
              <a:defRPr/>
            </a:lvl2pPr>
            <a:lvl3pPr indent="-228600" lvl="2" marL="1371600" algn="l">
              <a:spcBef>
                <a:spcPts val="400"/>
              </a:spcBef>
              <a:spcAft>
                <a:spcPts val="0"/>
              </a:spcAft>
              <a:buSzPts val="2000"/>
              <a:buNone/>
              <a:defRPr/>
            </a:lvl3pPr>
            <a:lvl4pPr indent="-228600" lvl="3" marL="1828800" algn="l">
              <a:spcBef>
                <a:spcPts val="360"/>
              </a:spcBef>
              <a:spcAft>
                <a:spcPts val="0"/>
              </a:spcAft>
              <a:buSzPts val="1800"/>
              <a:buNone/>
              <a:defRPr/>
            </a:lvl4pPr>
            <a:lvl5pPr indent="-228600" lvl="4" marL="2286000" algn="l">
              <a:spcBef>
                <a:spcPts val="360"/>
              </a:spcBef>
              <a:spcAft>
                <a:spcPts val="0"/>
              </a:spcAft>
              <a:buSzPts val="1800"/>
              <a:buNone/>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trics">
  <p:cSld name="Metrics">
    <p:spTree>
      <p:nvGrpSpPr>
        <p:cNvPr id="128" name="Shape 128"/>
        <p:cNvGrpSpPr/>
        <p:nvPr/>
      </p:nvGrpSpPr>
      <p:grpSpPr>
        <a:xfrm>
          <a:off x="0" y="0"/>
          <a:ext cx="0" cy="0"/>
          <a:chOff x="0" y="0"/>
          <a:chExt cx="0" cy="0"/>
        </a:xfrm>
      </p:grpSpPr>
      <p:sp>
        <p:nvSpPr>
          <p:cNvPr id="129" name="Google Shape;129;p13"/>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30" name="Google Shape;130;p13"/>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31" name="Google Shape;131;p13"/>
          <p:cNvGrpSpPr/>
          <p:nvPr/>
        </p:nvGrpSpPr>
        <p:grpSpPr>
          <a:xfrm>
            <a:off x="-5079" y="708812"/>
            <a:ext cx="8691879" cy="47507"/>
            <a:chOff x="685800" y="1794746"/>
            <a:chExt cx="7772400" cy="179475"/>
          </a:xfrm>
        </p:grpSpPr>
        <p:sp>
          <p:nvSpPr>
            <p:cNvPr id="132" name="Google Shape;132;p13"/>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33" name="Google Shape;133;p13"/>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134" name="Google Shape;134;p13"/>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
        <p:nvSpPr>
          <p:cNvPr id="135" name="Google Shape;135;p13"/>
          <p:cNvSpPr/>
          <p:nvPr/>
        </p:nvSpPr>
        <p:spPr>
          <a:xfrm>
            <a:off x="457210" y="1110136"/>
            <a:ext cx="2198255" cy="1029799"/>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400" u="none" cap="none" strike="noStrike">
              <a:solidFill>
                <a:schemeClr val="accent1"/>
              </a:solidFill>
              <a:latin typeface="Gill Sans"/>
              <a:ea typeface="Gill Sans"/>
              <a:cs typeface="Gill Sans"/>
              <a:sym typeface="Gill Sans"/>
            </a:endParaRPr>
          </a:p>
        </p:txBody>
      </p:sp>
      <p:sp>
        <p:nvSpPr>
          <p:cNvPr id="136" name="Google Shape;136;p13"/>
          <p:cNvSpPr/>
          <p:nvPr/>
        </p:nvSpPr>
        <p:spPr>
          <a:xfrm>
            <a:off x="457209" y="1110132"/>
            <a:ext cx="2198255" cy="47507"/>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Gill Sans"/>
              <a:ea typeface="Gill Sans"/>
              <a:cs typeface="Gill Sans"/>
              <a:sym typeface="Gill Sans"/>
            </a:endParaRPr>
          </a:p>
        </p:txBody>
      </p:sp>
      <p:grpSp>
        <p:nvGrpSpPr>
          <p:cNvPr id="137" name="Google Shape;137;p13"/>
          <p:cNvGrpSpPr/>
          <p:nvPr/>
        </p:nvGrpSpPr>
        <p:grpSpPr>
          <a:xfrm>
            <a:off x="457198" y="2210973"/>
            <a:ext cx="3035300" cy="1029799"/>
            <a:chOff x="457198" y="2913323"/>
            <a:chExt cx="3035300" cy="1373065"/>
          </a:xfrm>
        </p:grpSpPr>
        <p:sp>
          <p:nvSpPr>
            <p:cNvPr id="138" name="Google Shape;138;p13"/>
            <p:cNvSpPr/>
            <p:nvPr/>
          </p:nvSpPr>
          <p:spPr>
            <a:xfrm>
              <a:off x="457199" y="2913323"/>
              <a:ext cx="3035299" cy="1373065"/>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400" u="none" cap="none" strike="noStrike">
                <a:solidFill>
                  <a:schemeClr val="dk2"/>
                </a:solidFill>
                <a:latin typeface="Gill Sans"/>
                <a:ea typeface="Gill Sans"/>
                <a:cs typeface="Gill Sans"/>
                <a:sym typeface="Gill Sans"/>
              </a:endParaRPr>
            </a:p>
          </p:txBody>
        </p:sp>
        <p:sp>
          <p:nvSpPr>
            <p:cNvPr id="139" name="Google Shape;139;p13"/>
            <p:cNvSpPr/>
            <p:nvPr/>
          </p:nvSpPr>
          <p:spPr>
            <a:xfrm>
              <a:off x="457198" y="2913323"/>
              <a:ext cx="3035300" cy="63343"/>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dk2"/>
                </a:solidFill>
                <a:latin typeface="Gill Sans"/>
                <a:ea typeface="Gill Sans"/>
                <a:cs typeface="Gill Sans"/>
                <a:sym typeface="Gill Sans"/>
              </a:endParaRPr>
            </a:p>
          </p:txBody>
        </p:sp>
      </p:grpSp>
      <p:grpSp>
        <p:nvGrpSpPr>
          <p:cNvPr id="140" name="Google Shape;140;p13"/>
          <p:cNvGrpSpPr/>
          <p:nvPr/>
        </p:nvGrpSpPr>
        <p:grpSpPr>
          <a:xfrm>
            <a:off x="457199" y="3303510"/>
            <a:ext cx="8181976" cy="1029799"/>
            <a:chOff x="457199" y="4370039"/>
            <a:chExt cx="8181976" cy="1373065"/>
          </a:xfrm>
        </p:grpSpPr>
        <p:sp>
          <p:nvSpPr>
            <p:cNvPr id="141" name="Google Shape;141;p13"/>
            <p:cNvSpPr/>
            <p:nvPr/>
          </p:nvSpPr>
          <p:spPr>
            <a:xfrm>
              <a:off x="457199" y="4370039"/>
              <a:ext cx="8181976" cy="1373065"/>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400" u="none" cap="none" strike="noStrike">
                <a:solidFill>
                  <a:schemeClr val="lt2"/>
                </a:solidFill>
                <a:latin typeface="Gill Sans"/>
                <a:ea typeface="Gill Sans"/>
                <a:cs typeface="Gill Sans"/>
                <a:sym typeface="Gill Sans"/>
              </a:endParaRPr>
            </a:p>
          </p:txBody>
        </p:sp>
        <p:sp>
          <p:nvSpPr>
            <p:cNvPr id="142" name="Google Shape;142;p13"/>
            <p:cNvSpPr/>
            <p:nvPr/>
          </p:nvSpPr>
          <p:spPr>
            <a:xfrm>
              <a:off x="457199" y="4370039"/>
              <a:ext cx="8181975" cy="63343"/>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2"/>
                </a:solidFill>
                <a:latin typeface="Gill Sans"/>
                <a:ea typeface="Gill Sans"/>
                <a:cs typeface="Gill Sans"/>
                <a:sym typeface="Gill Sans"/>
              </a:endParaRPr>
            </a:p>
          </p:txBody>
        </p:sp>
      </p:grpSp>
      <p:grpSp>
        <p:nvGrpSpPr>
          <p:cNvPr id="143" name="Google Shape;143;p13"/>
          <p:cNvGrpSpPr/>
          <p:nvPr/>
        </p:nvGrpSpPr>
        <p:grpSpPr>
          <a:xfrm>
            <a:off x="2746375" y="1110136"/>
            <a:ext cx="2762250" cy="1029799"/>
            <a:chOff x="2746375" y="1480176"/>
            <a:chExt cx="2762250" cy="1373065"/>
          </a:xfrm>
        </p:grpSpPr>
        <p:sp>
          <p:nvSpPr>
            <p:cNvPr id="144" name="Google Shape;144;p13"/>
            <p:cNvSpPr/>
            <p:nvPr/>
          </p:nvSpPr>
          <p:spPr>
            <a:xfrm>
              <a:off x="2746375" y="1480176"/>
              <a:ext cx="2762250" cy="1373065"/>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400" u="none" cap="none" strike="noStrike">
                <a:solidFill>
                  <a:schemeClr val="accent1"/>
                </a:solidFill>
                <a:latin typeface="Gill Sans"/>
                <a:ea typeface="Gill Sans"/>
                <a:cs typeface="Gill Sans"/>
                <a:sym typeface="Gill Sans"/>
              </a:endParaRPr>
            </a:p>
          </p:txBody>
        </p:sp>
        <p:sp>
          <p:nvSpPr>
            <p:cNvPr id="145" name="Google Shape;145;p13"/>
            <p:cNvSpPr/>
            <p:nvPr/>
          </p:nvSpPr>
          <p:spPr>
            <a:xfrm>
              <a:off x="2746375" y="1480176"/>
              <a:ext cx="2762250" cy="6334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Gill Sans"/>
                <a:ea typeface="Gill Sans"/>
                <a:cs typeface="Gill Sans"/>
                <a:sym typeface="Gill Sans"/>
              </a:endParaRPr>
            </a:p>
          </p:txBody>
        </p:sp>
      </p:grpSp>
      <p:grpSp>
        <p:nvGrpSpPr>
          <p:cNvPr id="146" name="Google Shape;146;p13"/>
          <p:cNvGrpSpPr/>
          <p:nvPr/>
        </p:nvGrpSpPr>
        <p:grpSpPr>
          <a:xfrm>
            <a:off x="5611092" y="1110136"/>
            <a:ext cx="3028082" cy="1029799"/>
            <a:chOff x="5556249" y="1480176"/>
            <a:chExt cx="3082926" cy="1373065"/>
          </a:xfrm>
        </p:grpSpPr>
        <p:sp>
          <p:nvSpPr>
            <p:cNvPr id="147" name="Google Shape;147;p13"/>
            <p:cNvSpPr/>
            <p:nvPr/>
          </p:nvSpPr>
          <p:spPr>
            <a:xfrm>
              <a:off x="5556250" y="1480176"/>
              <a:ext cx="3082925" cy="1373065"/>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400" u="none" cap="none" strike="noStrike">
                <a:solidFill>
                  <a:schemeClr val="accent1"/>
                </a:solidFill>
                <a:latin typeface="Gill Sans"/>
                <a:ea typeface="Gill Sans"/>
                <a:cs typeface="Gill Sans"/>
                <a:sym typeface="Gill Sans"/>
              </a:endParaRPr>
            </a:p>
          </p:txBody>
        </p:sp>
        <p:sp>
          <p:nvSpPr>
            <p:cNvPr id="148" name="Google Shape;148;p13"/>
            <p:cNvSpPr/>
            <p:nvPr/>
          </p:nvSpPr>
          <p:spPr>
            <a:xfrm>
              <a:off x="5556249" y="1480176"/>
              <a:ext cx="3082925" cy="6334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Gill Sans"/>
                <a:ea typeface="Gill Sans"/>
                <a:cs typeface="Gill Sans"/>
                <a:sym typeface="Gill Sans"/>
              </a:endParaRPr>
            </a:p>
          </p:txBody>
        </p:sp>
      </p:grpSp>
      <p:grpSp>
        <p:nvGrpSpPr>
          <p:cNvPr id="149" name="Google Shape;149;p13"/>
          <p:cNvGrpSpPr/>
          <p:nvPr/>
        </p:nvGrpSpPr>
        <p:grpSpPr>
          <a:xfrm>
            <a:off x="3582730" y="2210973"/>
            <a:ext cx="5056446" cy="1029799"/>
            <a:chOff x="3556000" y="2913323"/>
            <a:chExt cx="5083175" cy="1373065"/>
          </a:xfrm>
        </p:grpSpPr>
        <p:sp>
          <p:nvSpPr>
            <p:cNvPr id="150" name="Google Shape;150;p13"/>
            <p:cNvSpPr/>
            <p:nvPr/>
          </p:nvSpPr>
          <p:spPr>
            <a:xfrm>
              <a:off x="3556000" y="2913323"/>
              <a:ext cx="5083175" cy="1373065"/>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400" u="none" cap="none" strike="noStrike">
                <a:solidFill>
                  <a:schemeClr val="dk2"/>
                </a:solidFill>
                <a:latin typeface="Gill Sans"/>
                <a:ea typeface="Gill Sans"/>
                <a:cs typeface="Gill Sans"/>
                <a:sym typeface="Gill Sans"/>
              </a:endParaRPr>
            </a:p>
          </p:txBody>
        </p:sp>
        <p:sp>
          <p:nvSpPr>
            <p:cNvPr id="151" name="Google Shape;151;p13"/>
            <p:cNvSpPr/>
            <p:nvPr/>
          </p:nvSpPr>
          <p:spPr>
            <a:xfrm>
              <a:off x="3556000" y="2913323"/>
              <a:ext cx="5083174" cy="63343"/>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dk2"/>
                </a:solidFill>
                <a:latin typeface="Gill Sans"/>
                <a:ea typeface="Gill Sans"/>
                <a:cs typeface="Gill Sans"/>
                <a:sym typeface="Gill Sans"/>
              </a:endParaRPr>
            </a:p>
          </p:txBody>
        </p:sp>
      </p:grpSp>
      <p:sp>
        <p:nvSpPr>
          <p:cNvPr id="152" name="Google Shape;152;p13"/>
          <p:cNvSpPr txBox="1"/>
          <p:nvPr>
            <p:ph idx="1" type="body"/>
          </p:nvPr>
        </p:nvSpPr>
        <p:spPr>
          <a:xfrm>
            <a:off x="457201" y="1197944"/>
            <a:ext cx="2198254" cy="577231"/>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3" name="Google Shape;153;p13"/>
          <p:cNvSpPr txBox="1"/>
          <p:nvPr>
            <p:ph idx="2" type="body"/>
          </p:nvPr>
        </p:nvSpPr>
        <p:spPr>
          <a:xfrm>
            <a:off x="457210" y="1775180"/>
            <a:ext cx="2198255" cy="323189"/>
          </a:xfrm>
          <a:prstGeom prst="rect">
            <a:avLst/>
          </a:prstGeom>
          <a:noFill/>
          <a:ln>
            <a:noFill/>
          </a:ln>
        </p:spPr>
        <p:txBody>
          <a:bodyPr anchorCtr="0" anchor="t" bIns="45700" lIns="91425" spcFirstLastPara="1" rIns="91425" wrap="square" tIns="45700">
            <a:norm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4" name="Google Shape;154;p13"/>
          <p:cNvSpPr txBox="1"/>
          <p:nvPr>
            <p:ph idx="3" type="body"/>
          </p:nvPr>
        </p:nvSpPr>
        <p:spPr>
          <a:xfrm>
            <a:off x="2746376" y="1197944"/>
            <a:ext cx="2762250" cy="577231"/>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5" name="Google Shape;155;p13"/>
          <p:cNvSpPr txBox="1"/>
          <p:nvPr>
            <p:ph idx="4" type="body"/>
          </p:nvPr>
        </p:nvSpPr>
        <p:spPr>
          <a:xfrm>
            <a:off x="2746378" y="1775180"/>
            <a:ext cx="2762251" cy="323189"/>
          </a:xfrm>
          <a:prstGeom prst="rect">
            <a:avLst/>
          </a:prstGeom>
          <a:noFill/>
          <a:ln>
            <a:noFill/>
          </a:ln>
        </p:spPr>
        <p:txBody>
          <a:bodyPr anchorCtr="0" anchor="t" bIns="45700" lIns="91425" spcFirstLastPara="1" rIns="91425" wrap="square" tIns="45700">
            <a:norm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6" name="Google Shape;156;p13"/>
          <p:cNvSpPr txBox="1"/>
          <p:nvPr>
            <p:ph idx="5" type="body"/>
          </p:nvPr>
        </p:nvSpPr>
        <p:spPr>
          <a:xfrm>
            <a:off x="5611093" y="1197944"/>
            <a:ext cx="3028080" cy="577231"/>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7" name="Google Shape;157;p13"/>
          <p:cNvSpPr txBox="1"/>
          <p:nvPr>
            <p:ph idx="6" type="body"/>
          </p:nvPr>
        </p:nvSpPr>
        <p:spPr>
          <a:xfrm>
            <a:off x="5611099" y="1775180"/>
            <a:ext cx="3028081" cy="323189"/>
          </a:xfrm>
          <a:prstGeom prst="rect">
            <a:avLst/>
          </a:prstGeom>
          <a:noFill/>
          <a:ln>
            <a:noFill/>
          </a:ln>
        </p:spPr>
        <p:txBody>
          <a:bodyPr anchorCtr="0" anchor="t" bIns="45700" lIns="91425" spcFirstLastPara="1" rIns="91425" wrap="square" tIns="45700">
            <a:norm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8" name="Google Shape;158;p13"/>
          <p:cNvSpPr txBox="1"/>
          <p:nvPr>
            <p:ph idx="7" type="body"/>
          </p:nvPr>
        </p:nvSpPr>
        <p:spPr>
          <a:xfrm>
            <a:off x="3582731" y="2283875"/>
            <a:ext cx="5056442" cy="577231"/>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dk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9" name="Google Shape;159;p13"/>
          <p:cNvSpPr txBox="1"/>
          <p:nvPr>
            <p:ph idx="8" type="body"/>
          </p:nvPr>
        </p:nvSpPr>
        <p:spPr>
          <a:xfrm>
            <a:off x="3582730" y="2861109"/>
            <a:ext cx="5056446" cy="323189"/>
          </a:xfrm>
          <a:prstGeom prst="rect">
            <a:avLst/>
          </a:prstGeom>
          <a:noFill/>
          <a:ln>
            <a:noFill/>
          </a:ln>
        </p:spPr>
        <p:txBody>
          <a:bodyPr anchorCtr="0" anchor="t" bIns="45700" lIns="91425" spcFirstLastPara="1" rIns="91425" wrap="square" tIns="45700">
            <a:norm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dk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60" name="Google Shape;160;p13"/>
          <p:cNvSpPr txBox="1"/>
          <p:nvPr>
            <p:ph idx="9" type="body"/>
          </p:nvPr>
        </p:nvSpPr>
        <p:spPr>
          <a:xfrm>
            <a:off x="457200" y="2283875"/>
            <a:ext cx="3035298" cy="577231"/>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dk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61" name="Google Shape;161;p13"/>
          <p:cNvSpPr txBox="1"/>
          <p:nvPr>
            <p:ph idx="13" type="body"/>
          </p:nvPr>
        </p:nvSpPr>
        <p:spPr>
          <a:xfrm>
            <a:off x="457206" y="2861109"/>
            <a:ext cx="3035299" cy="323189"/>
          </a:xfrm>
          <a:prstGeom prst="rect">
            <a:avLst/>
          </a:prstGeom>
          <a:noFill/>
          <a:ln>
            <a:noFill/>
          </a:ln>
        </p:spPr>
        <p:txBody>
          <a:bodyPr anchorCtr="0" anchor="t" bIns="45700" lIns="91425" spcFirstLastPara="1" rIns="91425" wrap="square" tIns="45700">
            <a:norm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dk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62" name="Google Shape;162;p13"/>
          <p:cNvSpPr txBox="1"/>
          <p:nvPr>
            <p:ph idx="14" type="body"/>
          </p:nvPr>
        </p:nvSpPr>
        <p:spPr>
          <a:xfrm>
            <a:off x="457201" y="3385708"/>
            <a:ext cx="8181972" cy="577231"/>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lt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63" name="Google Shape;163;p13"/>
          <p:cNvSpPr txBox="1"/>
          <p:nvPr>
            <p:ph idx="15" type="body"/>
          </p:nvPr>
        </p:nvSpPr>
        <p:spPr>
          <a:xfrm>
            <a:off x="457197" y="3962944"/>
            <a:ext cx="8181980" cy="323189"/>
          </a:xfrm>
          <a:prstGeom prst="rect">
            <a:avLst/>
          </a:prstGeom>
          <a:noFill/>
          <a:ln>
            <a:noFill/>
          </a:ln>
        </p:spPr>
        <p:txBody>
          <a:bodyPr anchorCtr="0" anchor="t" bIns="45700" lIns="91425" spcFirstLastPara="1" rIns="91425" wrap="square" tIns="45700">
            <a:norm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lt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4" name="Shape 164"/>
        <p:cNvGrpSpPr/>
        <p:nvPr/>
      </p:nvGrpSpPr>
      <p:grpSpPr>
        <a:xfrm>
          <a:off x="0" y="0"/>
          <a:ext cx="0" cy="0"/>
          <a:chOff x="0" y="0"/>
          <a:chExt cx="0" cy="0"/>
        </a:xfrm>
      </p:grpSpPr>
      <p:sp>
        <p:nvSpPr>
          <p:cNvPr id="165" name="Google Shape;165;p14"/>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nn Diagram">
  <p:cSld name="Venn Diagram">
    <p:spTree>
      <p:nvGrpSpPr>
        <p:cNvPr id="166" name="Shape 166"/>
        <p:cNvGrpSpPr/>
        <p:nvPr/>
      </p:nvGrpSpPr>
      <p:grpSpPr>
        <a:xfrm>
          <a:off x="0" y="0"/>
          <a:ext cx="0" cy="0"/>
          <a:chOff x="0" y="0"/>
          <a:chExt cx="0" cy="0"/>
        </a:xfrm>
      </p:grpSpPr>
      <p:sp>
        <p:nvSpPr>
          <p:cNvPr id="167" name="Google Shape;167;p15"/>
          <p:cNvSpPr/>
          <p:nvPr/>
        </p:nvSpPr>
        <p:spPr>
          <a:xfrm>
            <a:off x="1602040" y="1009064"/>
            <a:ext cx="3742766" cy="3741030"/>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168" name="Google Shape;168;p15"/>
          <p:cNvSpPr/>
          <p:nvPr/>
        </p:nvSpPr>
        <p:spPr>
          <a:xfrm>
            <a:off x="3764025" y="997539"/>
            <a:ext cx="3742766" cy="3742764"/>
          </a:xfrm>
          <a:prstGeom prst="ellipse">
            <a:avLst/>
          </a:prstGeom>
          <a:solidFill>
            <a:schemeClr val="accent3">
              <a:alpha val="6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169" name="Google Shape;169;p15"/>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70" name="Google Shape;170;p15"/>
          <p:cNvSpPr txBox="1"/>
          <p:nvPr>
            <p:ph type="title"/>
          </p:nvPr>
        </p:nvSpPr>
        <p:spPr>
          <a:xfrm>
            <a:off x="1622280" y="2589950"/>
            <a:ext cx="1947510" cy="65225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lt1"/>
              </a:buClr>
              <a:buSzPts val="1800"/>
              <a:buFont typeface="Gill Sans"/>
              <a:buNone/>
              <a:defRPr b="0" sz="1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71" name="Google Shape;171;p15"/>
          <p:cNvGrpSpPr/>
          <p:nvPr/>
        </p:nvGrpSpPr>
        <p:grpSpPr>
          <a:xfrm>
            <a:off x="-5079" y="708812"/>
            <a:ext cx="8691879" cy="47507"/>
            <a:chOff x="685800" y="1794746"/>
            <a:chExt cx="7772400" cy="179475"/>
          </a:xfrm>
        </p:grpSpPr>
        <p:sp>
          <p:nvSpPr>
            <p:cNvPr id="172" name="Google Shape;172;p15"/>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73" name="Google Shape;173;p15"/>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174" name="Google Shape;174;p15"/>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
        <p:nvSpPr>
          <p:cNvPr id="175" name="Google Shape;175;p15"/>
          <p:cNvSpPr txBox="1"/>
          <p:nvPr>
            <p:ph idx="1" type="body"/>
          </p:nvPr>
        </p:nvSpPr>
        <p:spPr>
          <a:xfrm>
            <a:off x="310162" y="0"/>
            <a:ext cx="7986713" cy="708422"/>
          </a:xfrm>
          <a:prstGeom prst="rect">
            <a:avLst/>
          </a:prstGeom>
          <a:noFill/>
          <a:ln>
            <a:noFill/>
          </a:ln>
        </p:spPr>
        <p:txBody>
          <a:bodyPr anchorCtr="0" anchor="ctr" bIns="45700" lIns="91425" spcFirstLastPara="1" rIns="91425" wrap="square" tIns="45700">
            <a:normAutofit/>
          </a:bodyPr>
          <a:lstStyle>
            <a:lvl1pPr indent="-228600" lvl="0" marL="457200" algn="l">
              <a:spcBef>
                <a:spcPts val="720"/>
              </a:spcBef>
              <a:spcAft>
                <a:spcPts val="0"/>
              </a:spcAft>
              <a:buSzPts val="3600"/>
              <a:buNone/>
              <a:defRPr sz="3600">
                <a:solidFill>
                  <a:schemeClr val="accent1"/>
                </a:solidFill>
              </a:defRPr>
            </a:lvl1pPr>
            <a:lvl2pPr indent="-228600" lvl="1" marL="914400" algn="l">
              <a:spcBef>
                <a:spcPts val="480"/>
              </a:spcBef>
              <a:spcAft>
                <a:spcPts val="0"/>
              </a:spcAft>
              <a:buSzPts val="2400"/>
              <a:buNone/>
              <a:defRPr/>
            </a:lvl2pPr>
            <a:lvl3pPr indent="-228600" lvl="2" marL="1371600" algn="l">
              <a:spcBef>
                <a:spcPts val="400"/>
              </a:spcBef>
              <a:spcAft>
                <a:spcPts val="0"/>
              </a:spcAft>
              <a:buSzPts val="2000"/>
              <a:buNone/>
              <a:defRPr/>
            </a:lvl3pPr>
            <a:lvl4pPr indent="-228600" lvl="3" marL="1828800" algn="l">
              <a:spcBef>
                <a:spcPts val="360"/>
              </a:spcBef>
              <a:spcAft>
                <a:spcPts val="0"/>
              </a:spcAft>
              <a:buSzPts val="1800"/>
              <a:buNone/>
              <a:defRPr/>
            </a:lvl4pPr>
            <a:lvl5pPr indent="-228600" lvl="4" marL="2286000" algn="l">
              <a:spcBef>
                <a:spcPts val="360"/>
              </a:spcBef>
              <a:spcAft>
                <a:spcPts val="0"/>
              </a:spcAft>
              <a:buSzPts val="1800"/>
              <a:buNone/>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76" name="Google Shape;176;p15"/>
          <p:cNvSpPr txBox="1"/>
          <p:nvPr>
            <p:ph idx="2" type="body"/>
          </p:nvPr>
        </p:nvSpPr>
        <p:spPr>
          <a:xfrm>
            <a:off x="3569790" y="2589610"/>
            <a:ext cx="1968500" cy="652462"/>
          </a:xfrm>
          <a:prstGeom prst="rect">
            <a:avLst/>
          </a:prstGeom>
          <a:noFill/>
          <a:ln>
            <a:noFill/>
          </a:ln>
        </p:spPr>
        <p:txBody>
          <a:bodyPr anchorCtr="0" anchor="ctr" bIns="45700" lIns="91425" spcFirstLastPara="1" rIns="91425" wrap="square" tIns="45700">
            <a:noAutofit/>
          </a:bodyPr>
          <a:lstStyle>
            <a:lvl1pPr indent="-228600" lvl="0" marL="457200" algn="ctr">
              <a:spcBef>
                <a:spcPts val="360"/>
              </a:spcBef>
              <a:spcAft>
                <a:spcPts val="0"/>
              </a:spcAft>
              <a:buSzPts val="1800"/>
              <a:buNone/>
              <a:defRPr sz="1800">
                <a:solidFill>
                  <a:schemeClr val="lt1"/>
                </a:solidFill>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77" name="Google Shape;177;p15"/>
          <p:cNvSpPr txBox="1"/>
          <p:nvPr>
            <p:ph idx="3" type="body"/>
          </p:nvPr>
        </p:nvSpPr>
        <p:spPr>
          <a:xfrm>
            <a:off x="5538290" y="2589610"/>
            <a:ext cx="1968500" cy="652462"/>
          </a:xfrm>
          <a:prstGeom prst="rect">
            <a:avLst/>
          </a:prstGeom>
          <a:noFill/>
          <a:ln>
            <a:noFill/>
          </a:ln>
        </p:spPr>
        <p:txBody>
          <a:bodyPr anchorCtr="0" anchor="ctr" bIns="45700" lIns="91425" spcFirstLastPara="1" rIns="91425" wrap="square" tIns="45700">
            <a:noAutofit/>
          </a:bodyPr>
          <a:lstStyle>
            <a:lvl1pPr indent="-228600" lvl="0" marL="457200" algn="ctr">
              <a:spcBef>
                <a:spcPts val="360"/>
              </a:spcBef>
              <a:spcAft>
                <a:spcPts val="0"/>
              </a:spcAft>
              <a:buSzPts val="1800"/>
              <a:buNone/>
              <a:defRPr sz="1800">
                <a:solidFill>
                  <a:srgbClr val="FFFFFF"/>
                </a:solidFill>
              </a:defRPr>
            </a:lvl1pPr>
            <a:lvl2pPr indent="-228600" lvl="1" marL="914400" algn="l">
              <a:spcBef>
                <a:spcPts val="480"/>
              </a:spcBef>
              <a:spcAft>
                <a:spcPts val="0"/>
              </a:spcAft>
              <a:buSzPts val="2400"/>
              <a:buNone/>
              <a:defRPr/>
            </a:lvl2pPr>
            <a:lvl3pPr indent="-228600" lvl="2" marL="1371600" algn="l">
              <a:spcBef>
                <a:spcPts val="400"/>
              </a:spcBef>
              <a:spcAft>
                <a:spcPts val="0"/>
              </a:spcAft>
              <a:buSzPts val="2000"/>
              <a:buNone/>
              <a:defRPr/>
            </a:lvl3pPr>
            <a:lvl4pPr indent="-228600" lvl="3" marL="1828800" algn="l">
              <a:spcBef>
                <a:spcPts val="360"/>
              </a:spcBef>
              <a:spcAft>
                <a:spcPts val="0"/>
              </a:spcAft>
              <a:buSzPts val="1800"/>
              <a:buNone/>
              <a:defRPr/>
            </a:lvl4pPr>
            <a:lvl5pPr indent="-228600" lvl="4" marL="2286000" algn="l">
              <a:spcBef>
                <a:spcPts val="360"/>
              </a:spcBef>
              <a:spcAft>
                <a:spcPts val="0"/>
              </a:spcAft>
              <a:buSzPts val="1800"/>
              <a:buNone/>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78" name="Shape 178"/>
        <p:cNvGrpSpPr/>
        <p:nvPr/>
      </p:nvGrpSpPr>
      <p:grpSpPr>
        <a:xfrm>
          <a:off x="0" y="0"/>
          <a:ext cx="0" cy="0"/>
          <a:chOff x="0" y="0"/>
          <a:chExt cx="0" cy="0"/>
        </a:xfrm>
      </p:grpSpPr>
      <p:sp>
        <p:nvSpPr>
          <p:cNvPr id="179" name="Google Shape;179;p16"/>
          <p:cNvSpPr/>
          <p:nvPr/>
        </p:nvSpPr>
        <p:spPr>
          <a:xfrm>
            <a:off x="239899" y="4582584"/>
            <a:ext cx="2229555" cy="39026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0" name="Google Shape;180;p16"/>
          <p:cNvSpPr/>
          <p:nvPr>
            <p:ph idx="2" type="pic"/>
          </p:nvPr>
        </p:nvSpPr>
        <p:spPr>
          <a:xfrm>
            <a:off x="-15075" y="0"/>
            <a:ext cx="9186334" cy="4185826"/>
          </a:xfrm>
          <a:prstGeom prst="rect">
            <a:avLst/>
          </a:prstGeom>
          <a:noFill/>
          <a:ln>
            <a:noFill/>
          </a:ln>
        </p:spPr>
      </p:sp>
      <p:sp>
        <p:nvSpPr>
          <p:cNvPr id="181" name="Google Shape;181;p16"/>
          <p:cNvSpPr/>
          <p:nvPr/>
        </p:nvSpPr>
        <p:spPr>
          <a:xfrm>
            <a:off x="-42334" y="4233334"/>
            <a:ext cx="9242778" cy="916571"/>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2" name="Google Shape;182;p16"/>
          <p:cNvSpPr txBox="1"/>
          <p:nvPr>
            <p:ph idx="1" type="body"/>
          </p:nvPr>
        </p:nvSpPr>
        <p:spPr>
          <a:xfrm>
            <a:off x="465844" y="4471120"/>
            <a:ext cx="5813600" cy="455768"/>
          </a:xfrm>
          <a:prstGeom prst="rect">
            <a:avLst/>
          </a:prstGeom>
          <a:noFill/>
          <a:ln>
            <a:noFill/>
          </a:ln>
        </p:spPr>
        <p:txBody>
          <a:bodyPr anchorCtr="0" anchor="ctr" bIns="45700" lIns="91425" spcFirstLastPara="1" rIns="91425" wrap="square" tIns="45700">
            <a:normAutofit/>
          </a:bodyPr>
          <a:lstStyle>
            <a:lvl1pPr indent="-228600" lvl="0" marL="457200" algn="l">
              <a:spcBef>
                <a:spcPts val="360"/>
              </a:spcBef>
              <a:spcAft>
                <a:spcPts val="0"/>
              </a:spcAft>
              <a:buSzPts val="1800"/>
              <a:buNone/>
              <a:defRPr sz="1800">
                <a:solidFill>
                  <a:schemeClr val="lt1"/>
                </a:solidFill>
              </a:defRPr>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None/>
              <a:defRPr sz="1000"/>
            </a:lvl3pPr>
            <a:lvl4pPr indent="-228600" lvl="3" marL="1828800" algn="l">
              <a:spcBef>
                <a:spcPts val="180"/>
              </a:spcBef>
              <a:spcAft>
                <a:spcPts val="0"/>
              </a:spcAft>
              <a:buSzPts val="900"/>
              <a:buNone/>
              <a:defRPr sz="900"/>
            </a:lvl4pPr>
            <a:lvl5pPr indent="-228600" lvl="4" marL="2286000" algn="l">
              <a:spcBef>
                <a:spcPts val="180"/>
              </a:spcBef>
              <a:spcAft>
                <a:spcPts val="0"/>
              </a:spcAft>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83" name="Google Shape;183;p16"/>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lt1"/>
                </a:solidFill>
                <a:latin typeface="Gill Sans"/>
                <a:ea typeface="Gill Sans"/>
                <a:cs typeface="Gill Sans"/>
                <a:sym typeface="Gill Sans"/>
              </a:defRPr>
            </a:lvl1pPr>
            <a:lvl2pPr indent="0" lvl="1" marL="0" algn="r">
              <a:spcBef>
                <a:spcPts val="0"/>
              </a:spcBef>
              <a:buNone/>
              <a:defRPr b="0" i="0" sz="1200" u="none" cap="none" strike="noStrike">
                <a:solidFill>
                  <a:schemeClr val="lt1"/>
                </a:solidFill>
                <a:latin typeface="Gill Sans"/>
                <a:ea typeface="Gill Sans"/>
                <a:cs typeface="Gill Sans"/>
                <a:sym typeface="Gill Sans"/>
              </a:defRPr>
            </a:lvl2pPr>
            <a:lvl3pPr indent="0" lvl="2" marL="0" algn="r">
              <a:spcBef>
                <a:spcPts val="0"/>
              </a:spcBef>
              <a:buNone/>
              <a:defRPr b="0" i="0" sz="1200" u="none" cap="none" strike="noStrike">
                <a:solidFill>
                  <a:schemeClr val="lt1"/>
                </a:solidFill>
                <a:latin typeface="Gill Sans"/>
                <a:ea typeface="Gill Sans"/>
                <a:cs typeface="Gill Sans"/>
                <a:sym typeface="Gill Sans"/>
              </a:defRPr>
            </a:lvl3pPr>
            <a:lvl4pPr indent="0" lvl="3" marL="0" algn="r">
              <a:spcBef>
                <a:spcPts val="0"/>
              </a:spcBef>
              <a:buNone/>
              <a:defRPr b="0" i="0" sz="1200" u="none" cap="none" strike="noStrike">
                <a:solidFill>
                  <a:schemeClr val="lt1"/>
                </a:solidFill>
                <a:latin typeface="Gill Sans"/>
                <a:ea typeface="Gill Sans"/>
                <a:cs typeface="Gill Sans"/>
                <a:sym typeface="Gill Sans"/>
              </a:defRPr>
            </a:lvl4pPr>
            <a:lvl5pPr indent="0" lvl="4" marL="0" algn="r">
              <a:spcBef>
                <a:spcPts val="0"/>
              </a:spcBef>
              <a:buNone/>
              <a:defRPr b="0" i="0" sz="1200" u="none" cap="none" strike="noStrike">
                <a:solidFill>
                  <a:schemeClr val="lt1"/>
                </a:solidFill>
                <a:latin typeface="Gill Sans"/>
                <a:ea typeface="Gill Sans"/>
                <a:cs typeface="Gill Sans"/>
                <a:sym typeface="Gill Sans"/>
              </a:defRPr>
            </a:lvl5pPr>
            <a:lvl6pPr indent="0" lvl="5" marL="0" algn="r">
              <a:spcBef>
                <a:spcPts val="0"/>
              </a:spcBef>
              <a:buNone/>
              <a:defRPr b="0" i="0" sz="1200" u="none" cap="none" strike="noStrike">
                <a:solidFill>
                  <a:schemeClr val="lt1"/>
                </a:solidFill>
                <a:latin typeface="Gill Sans"/>
                <a:ea typeface="Gill Sans"/>
                <a:cs typeface="Gill Sans"/>
                <a:sym typeface="Gill Sans"/>
              </a:defRPr>
            </a:lvl6pPr>
            <a:lvl7pPr indent="0" lvl="6" marL="0" algn="r">
              <a:spcBef>
                <a:spcPts val="0"/>
              </a:spcBef>
              <a:buNone/>
              <a:defRPr b="0" i="0" sz="1200" u="none" cap="none" strike="noStrike">
                <a:solidFill>
                  <a:schemeClr val="lt1"/>
                </a:solidFill>
                <a:latin typeface="Gill Sans"/>
                <a:ea typeface="Gill Sans"/>
                <a:cs typeface="Gill Sans"/>
                <a:sym typeface="Gill Sans"/>
              </a:defRPr>
            </a:lvl7pPr>
            <a:lvl8pPr indent="0" lvl="7" marL="0" algn="r">
              <a:spcBef>
                <a:spcPts val="0"/>
              </a:spcBef>
              <a:buNone/>
              <a:defRPr b="0" i="0" sz="1200" u="none" cap="none" strike="noStrike">
                <a:solidFill>
                  <a:schemeClr val="lt1"/>
                </a:solidFill>
                <a:latin typeface="Gill Sans"/>
                <a:ea typeface="Gill Sans"/>
                <a:cs typeface="Gill Sans"/>
                <a:sym typeface="Gill Sans"/>
              </a:defRPr>
            </a:lvl8pPr>
            <a:lvl9pPr indent="0" lvl="8" marL="0" algn="r">
              <a:spcBef>
                <a:spcPts val="0"/>
              </a:spcBef>
              <a:buNone/>
              <a:defRPr b="0" i="0" sz="1200" u="none" cap="none" strike="noStrike">
                <a:solidFill>
                  <a:schemeClr val="l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grpSp>
        <p:nvGrpSpPr>
          <p:cNvPr id="184" name="Google Shape;184;p16"/>
          <p:cNvGrpSpPr/>
          <p:nvPr/>
        </p:nvGrpSpPr>
        <p:grpSpPr>
          <a:xfrm>
            <a:off x="-42334" y="4185826"/>
            <a:ext cx="9203267" cy="47507"/>
            <a:chOff x="685800" y="1794746"/>
            <a:chExt cx="7772400" cy="179475"/>
          </a:xfrm>
        </p:grpSpPr>
        <p:sp>
          <p:nvSpPr>
            <p:cNvPr id="185" name="Google Shape;185;p16"/>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6" name="Google Shape;186;p16"/>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187" name="Google Shape;187;p16"/>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Picture with Caption">
  <p:cSld name="1_Picture with Caption">
    <p:spTree>
      <p:nvGrpSpPr>
        <p:cNvPr id="188" name="Shape 188"/>
        <p:cNvGrpSpPr/>
        <p:nvPr/>
      </p:nvGrpSpPr>
      <p:grpSpPr>
        <a:xfrm>
          <a:off x="0" y="0"/>
          <a:ext cx="0" cy="0"/>
          <a:chOff x="0" y="0"/>
          <a:chExt cx="0" cy="0"/>
        </a:xfrm>
      </p:grpSpPr>
      <p:sp>
        <p:nvSpPr>
          <p:cNvPr id="189" name="Google Shape;189;p17"/>
          <p:cNvSpPr/>
          <p:nvPr/>
        </p:nvSpPr>
        <p:spPr>
          <a:xfrm>
            <a:off x="312469" y="4593469"/>
            <a:ext cx="2229555" cy="52826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0" name="Google Shape;190;p17"/>
          <p:cNvSpPr/>
          <p:nvPr>
            <p:ph idx="2" type="pic"/>
          </p:nvPr>
        </p:nvSpPr>
        <p:spPr>
          <a:xfrm>
            <a:off x="-14817" y="0"/>
            <a:ext cx="9186334" cy="4185826"/>
          </a:xfrm>
          <a:prstGeom prst="rect">
            <a:avLst/>
          </a:prstGeom>
          <a:noFill/>
          <a:ln>
            <a:noFill/>
          </a:ln>
        </p:spPr>
      </p:sp>
      <p:sp>
        <p:nvSpPr>
          <p:cNvPr id="191" name="Google Shape;191;p17"/>
          <p:cNvSpPr txBox="1"/>
          <p:nvPr>
            <p:ph idx="1" type="body"/>
          </p:nvPr>
        </p:nvSpPr>
        <p:spPr>
          <a:xfrm>
            <a:off x="465844" y="4471120"/>
            <a:ext cx="5813600" cy="455768"/>
          </a:xfrm>
          <a:prstGeom prst="rect">
            <a:avLst/>
          </a:prstGeom>
          <a:noFill/>
          <a:ln>
            <a:noFill/>
          </a:ln>
        </p:spPr>
        <p:txBody>
          <a:bodyPr anchorCtr="0" anchor="ctr" bIns="45700" lIns="91425" spcFirstLastPara="1" rIns="91425" wrap="square" tIns="45700">
            <a:normAutofit/>
          </a:bodyPr>
          <a:lstStyle>
            <a:lvl1pPr indent="-228600" lvl="0" marL="457200" algn="l">
              <a:spcBef>
                <a:spcPts val="360"/>
              </a:spcBef>
              <a:spcAft>
                <a:spcPts val="0"/>
              </a:spcAft>
              <a:buSzPts val="1800"/>
              <a:buNone/>
              <a:defRPr sz="1800">
                <a:solidFill>
                  <a:schemeClr val="accent6"/>
                </a:solidFill>
              </a:defRPr>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None/>
              <a:defRPr sz="1000"/>
            </a:lvl3pPr>
            <a:lvl4pPr indent="-228600" lvl="3" marL="1828800" algn="l">
              <a:spcBef>
                <a:spcPts val="180"/>
              </a:spcBef>
              <a:spcAft>
                <a:spcPts val="0"/>
              </a:spcAft>
              <a:buSzPts val="900"/>
              <a:buNone/>
              <a:defRPr sz="900"/>
            </a:lvl4pPr>
            <a:lvl5pPr indent="-228600" lvl="4" marL="2286000" algn="l">
              <a:spcBef>
                <a:spcPts val="180"/>
              </a:spcBef>
              <a:spcAft>
                <a:spcPts val="0"/>
              </a:spcAft>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92" name="Google Shape;192;p17"/>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grpSp>
        <p:nvGrpSpPr>
          <p:cNvPr id="193" name="Google Shape;193;p17"/>
          <p:cNvGrpSpPr/>
          <p:nvPr/>
        </p:nvGrpSpPr>
        <p:grpSpPr>
          <a:xfrm>
            <a:off x="-42334" y="4185826"/>
            <a:ext cx="9203267" cy="47507"/>
            <a:chOff x="685800" y="1794746"/>
            <a:chExt cx="7772400" cy="179475"/>
          </a:xfrm>
        </p:grpSpPr>
        <p:sp>
          <p:nvSpPr>
            <p:cNvPr id="194" name="Google Shape;194;p17"/>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5" name="Google Shape;195;p17"/>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196" name="Google Shape;196;p17"/>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Picture with Caption">
  <p:cSld name="2_Picture with Caption">
    <p:spTree>
      <p:nvGrpSpPr>
        <p:cNvPr id="197" name="Shape 197"/>
        <p:cNvGrpSpPr/>
        <p:nvPr/>
      </p:nvGrpSpPr>
      <p:grpSpPr>
        <a:xfrm>
          <a:off x="0" y="0"/>
          <a:ext cx="0" cy="0"/>
          <a:chOff x="0" y="0"/>
          <a:chExt cx="0" cy="0"/>
        </a:xfrm>
      </p:grpSpPr>
      <p:sp>
        <p:nvSpPr>
          <p:cNvPr id="198" name="Google Shape;198;p18"/>
          <p:cNvSpPr/>
          <p:nvPr/>
        </p:nvSpPr>
        <p:spPr>
          <a:xfrm>
            <a:off x="363798" y="4553643"/>
            <a:ext cx="2229555" cy="58985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9" name="Google Shape;199;p18"/>
          <p:cNvSpPr/>
          <p:nvPr>
            <p:ph idx="2" type="pic"/>
          </p:nvPr>
        </p:nvSpPr>
        <p:spPr>
          <a:xfrm>
            <a:off x="-25400" y="1011586"/>
            <a:ext cx="9186334" cy="4138319"/>
          </a:xfrm>
          <a:prstGeom prst="rect">
            <a:avLst/>
          </a:prstGeom>
          <a:noFill/>
          <a:ln>
            <a:noFill/>
          </a:ln>
        </p:spPr>
      </p:sp>
      <p:sp>
        <p:nvSpPr>
          <p:cNvPr id="200" name="Google Shape;200;p18"/>
          <p:cNvSpPr/>
          <p:nvPr/>
        </p:nvSpPr>
        <p:spPr>
          <a:xfrm>
            <a:off x="-21167" y="-3292"/>
            <a:ext cx="9178768" cy="967370"/>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01" name="Google Shape;201;p18"/>
          <p:cNvSpPr txBox="1"/>
          <p:nvPr>
            <p:ph idx="1" type="body"/>
          </p:nvPr>
        </p:nvSpPr>
        <p:spPr>
          <a:xfrm>
            <a:off x="465844" y="231435"/>
            <a:ext cx="8220956" cy="455768"/>
          </a:xfrm>
          <a:prstGeom prst="rect">
            <a:avLst/>
          </a:prstGeom>
          <a:noFill/>
          <a:ln>
            <a:noFill/>
          </a:ln>
        </p:spPr>
        <p:txBody>
          <a:bodyPr anchorCtr="0" anchor="ctr" bIns="45700" lIns="91425" spcFirstLastPara="1" rIns="91425" wrap="square" tIns="45700">
            <a:normAutofit/>
          </a:bodyPr>
          <a:lstStyle>
            <a:lvl1pPr indent="-228600" lvl="0" marL="457200" algn="l">
              <a:spcBef>
                <a:spcPts val="560"/>
              </a:spcBef>
              <a:spcAft>
                <a:spcPts val="0"/>
              </a:spcAft>
              <a:buSzPts val="2800"/>
              <a:buNone/>
              <a:defRPr sz="2800">
                <a:solidFill>
                  <a:schemeClr val="lt1"/>
                </a:solidFill>
              </a:defRPr>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None/>
              <a:defRPr sz="1000"/>
            </a:lvl3pPr>
            <a:lvl4pPr indent="-228600" lvl="3" marL="1828800" algn="l">
              <a:spcBef>
                <a:spcPts val="180"/>
              </a:spcBef>
              <a:spcAft>
                <a:spcPts val="0"/>
              </a:spcAft>
              <a:buSzPts val="900"/>
              <a:buNone/>
              <a:defRPr sz="900"/>
            </a:lvl4pPr>
            <a:lvl5pPr indent="-228600" lvl="4" marL="2286000" algn="l">
              <a:spcBef>
                <a:spcPts val="180"/>
              </a:spcBef>
              <a:spcAft>
                <a:spcPts val="0"/>
              </a:spcAft>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202" name="Google Shape;202;p18"/>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grpSp>
        <p:nvGrpSpPr>
          <p:cNvPr id="203" name="Google Shape;203;p18"/>
          <p:cNvGrpSpPr/>
          <p:nvPr/>
        </p:nvGrpSpPr>
        <p:grpSpPr>
          <a:xfrm>
            <a:off x="-21168" y="964078"/>
            <a:ext cx="9175834" cy="47507"/>
            <a:chOff x="685800" y="1794746"/>
            <a:chExt cx="7772400" cy="179475"/>
          </a:xfrm>
        </p:grpSpPr>
        <p:sp>
          <p:nvSpPr>
            <p:cNvPr id="204" name="Google Shape;204;p18"/>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05" name="Google Shape;205;p18"/>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206" name="Google Shape;206;p18"/>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5" name="Shape 25"/>
        <p:cNvGrpSpPr/>
        <p:nvPr/>
      </p:nvGrpSpPr>
      <p:grpSpPr>
        <a:xfrm>
          <a:off x="0" y="0"/>
          <a:ext cx="0" cy="0"/>
          <a:chOff x="0" y="0"/>
          <a:chExt cx="0" cy="0"/>
        </a:xfrm>
      </p:grpSpPr>
      <p:sp>
        <p:nvSpPr>
          <p:cNvPr id="26" name="Google Shape;26;p3"/>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27" name="Google Shape;27;p3"/>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28" name="Google Shape;28;p3"/>
          <p:cNvGrpSpPr/>
          <p:nvPr/>
        </p:nvGrpSpPr>
        <p:grpSpPr>
          <a:xfrm>
            <a:off x="-5079" y="708812"/>
            <a:ext cx="8691879" cy="47507"/>
            <a:chOff x="685800" y="1794746"/>
            <a:chExt cx="7772400" cy="179475"/>
          </a:xfrm>
        </p:grpSpPr>
        <p:sp>
          <p:nvSpPr>
            <p:cNvPr id="29" name="Google Shape;29;p3"/>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30" name="Google Shape;30;p3"/>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31" name="Google Shape;31;p3"/>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
        <p:nvSpPr>
          <p:cNvPr id="32" name="Google Shape;32;p3"/>
          <p:cNvSpPr txBox="1"/>
          <p:nvPr>
            <p:ph idx="1" type="body"/>
          </p:nvPr>
        </p:nvSpPr>
        <p:spPr>
          <a:xfrm>
            <a:off x="457200" y="1104904"/>
            <a:ext cx="8082552" cy="3489722"/>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and Content">
  <p:cSld name="3_Title and Content">
    <p:spTree>
      <p:nvGrpSpPr>
        <p:cNvPr id="33" name="Shape 33"/>
        <p:cNvGrpSpPr/>
        <p:nvPr/>
      </p:nvGrpSpPr>
      <p:grpSpPr>
        <a:xfrm>
          <a:off x="0" y="0"/>
          <a:ext cx="0" cy="0"/>
          <a:chOff x="0" y="0"/>
          <a:chExt cx="0" cy="0"/>
        </a:xfrm>
      </p:grpSpPr>
      <p:sp>
        <p:nvSpPr>
          <p:cNvPr id="34" name="Google Shape;34;p4"/>
          <p:cNvSpPr/>
          <p:nvPr/>
        </p:nvSpPr>
        <p:spPr>
          <a:xfrm>
            <a:off x="9" y="0"/>
            <a:ext cx="9143999" cy="5143500"/>
          </a:xfrm>
          <a:prstGeom prst="rect">
            <a:avLst/>
          </a:prstGeom>
          <a:solidFill>
            <a:srgbClr val="D7DAD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35" name="Google Shape;35;p4"/>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36" name="Google Shape;36;p4"/>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4"/>
          <p:cNvSpPr txBox="1"/>
          <p:nvPr>
            <p:ph idx="1" type="body"/>
          </p:nvPr>
        </p:nvSpPr>
        <p:spPr>
          <a:xfrm>
            <a:off x="430464" y="902369"/>
            <a:ext cx="8229600" cy="3690798"/>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grpSp>
        <p:nvGrpSpPr>
          <p:cNvPr id="38" name="Google Shape;38;p4"/>
          <p:cNvGrpSpPr/>
          <p:nvPr/>
        </p:nvGrpSpPr>
        <p:grpSpPr>
          <a:xfrm>
            <a:off x="-5079" y="708812"/>
            <a:ext cx="8691879" cy="47507"/>
            <a:chOff x="685800" y="1794746"/>
            <a:chExt cx="7772400" cy="179475"/>
          </a:xfrm>
        </p:grpSpPr>
        <p:sp>
          <p:nvSpPr>
            <p:cNvPr id="39" name="Google Shape;39;p4"/>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40" name="Google Shape;40;p4"/>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41" name="Google Shape;41;p4"/>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pic>
        <p:nvPicPr>
          <p:cNvPr descr="1-line-bluetext-colorshield.png" id="42" name="Google Shape;42;p4"/>
          <p:cNvPicPr preferRelativeResize="0"/>
          <p:nvPr/>
        </p:nvPicPr>
        <p:blipFill rotWithShape="1">
          <a:blip r:embed="rId2">
            <a:alphaModFix/>
          </a:blip>
          <a:srcRect b="0" l="0" r="0" t="0"/>
          <a:stretch/>
        </p:blipFill>
        <p:spPr>
          <a:xfrm>
            <a:off x="457200" y="4699003"/>
            <a:ext cx="1809092" cy="34747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43" name="Shape 43"/>
        <p:cNvGrpSpPr/>
        <p:nvPr/>
      </p:nvGrpSpPr>
      <p:grpSpPr>
        <a:xfrm>
          <a:off x="0" y="0"/>
          <a:ext cx="0" cy="0"/>
          <a:chOff x="0" y="0"/>
          <a:chExt cx="0" cy="0"/>
        </a:xfrm>
      </p:grpSpPr>
      <p:sp>
        <p:nvSpPr>
          <p:cNvPr id="44" name="Google Shape;44;p5"/>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45" name="Google Shape;45;p5"/>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5"/>
          <p:cNvSpPr txBox="1"/>
          <p:nvPr>
            <p:ph idx="1" type="body"/>
          </p:nvPr>
        </p:nvSpPr>
        <p:spPr>
          <a:xfrm>
            <a:off x="430464" y="902369"/>
            <a:ext cx="8229600" cy="3690798"/>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grpSp>
        <p:nvGrpSpPr>
          <p:cNvPr id="47" name="Google Shape;47;p5"/>
          <p:cNvGrpSpPr/>
          <p:nvPr/>
        </p:nvGrpSpPr>
        <p:grpSpPr>
          <a:xfrm>
            <a:off x="-5079" y="708812"/>
            <a:ext cx="8691879" cy="47507"/>
            <a:chOff x="685800" y="1794746"/>
            <a:chExt cx="7772400" cy="179475"/>
          </a:xfrm>
        </p:grpSpPr>
        <p:sp>
          <p:nvSpPr>
            <p:cNvPr id="48" name="Google Shape;48;p5"/>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49" name="Google Shape;49;p5"/>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50" name="Google Shape;50;p5"/>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type="title">
  <p:cSld name="TITLE">
    <p:spTree>
      <p:nvGrpSpPr>
        <p:cNvPr id="51" name="Shape 51"/>
        <p:cNvGrpSpPr/>
        <p:nvPr/>
      </p:nvGrpSpPr>
      <p:grpSpPr>
        <a:xfrm>
          <a:off x="0" y="0"/>
          <a:ext cx="0" cy="0"/>
          <a:chOff x="0" y="0"/>
          <a:chExt cx="0" cy="0"/>
        </a:xfrm>
      </p:grpSpPr>
      <p:pic>
        <p:nvPicPr>
          <p:cNvPr descr="2-line-bluetext-colorshield.png" id="52" name="Google Shape;52;p6"/>
          <p:cNvPicPr preferRelativeResize="0"/>
          <p:nvPr/>
        </p:nvPicPr>
        <p:blipFill rotWithShape="1">
          <a:blip r:embed="rId2">
            <a:alphaModFix/>
          </a:blip>
          <a:srcRect b="-1906" l="-1" r="-156" t="0"/>
          <a:stretch/>
        </p:blipFill>
        <p:spPr>
          <a:xfrm>
            <a:off x="6585599" y="4296761"/>
            <a:ext cx="1769927" cy="656963"/>
          </a:xfrm>
          <a:prstGeom prst="rect">
            <a:avLst/>
          </a:prstGeom>
          <a:noFill/>
          <a:ln>
            <a:noFill/>
          </a:ln>
        </p:spPr>
      </p:pic>
      <p:pic>
        <p:nvPicPr>
          <p:cNvPr descr="upennwatermark.pdf" id="53" name="Google Shape;53;p6"/>
          <p:cNvPicPr preferRelativeResize="0"/>
          <p:nvPr/>
        </p:nvPicPr>
        <p:blipFill rotWithShape="1">
          <a:blip r:embed="rId3">
            <a:alphaModFix amt="6000"/>
          </a:blip>
          <a:srcRect b="0" l="0" r="0" t="0"/>
          <a:stretch/>
        </p:blipFill>
        <p:spPr>
          <a:xfrm>
            <a:off x="199388" y="136510"/>
            <a:ext cx="3080816" cy="3472890"/>
          </a:xfrm>
          <a:prstGeom prst="rect">
            <a:avLst/>
          </a:prstGeom>
          <a:noFill/>
          <a:ln>
            <a:noFill/>
          </a:ln>
        </p:spPr>
      </p:pic>
      <p:sp>
        <p:nvSpPr>
          <p:cNvPr id="54" name="Google Shape;54;p6"/>
          <p:cNvSpPr txBox="1"/>
          <p:nvPr>
            <p:ph type="ctrTitle"/>
          </p:nvPr>
        </p:nvSpPr>
        <p:spPr>
          <a:xfrm>
            <a:off x="958151" y="1073526"/>
            <a:ext cx="7397039" cy="1747125"/>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95001A"/>
              </a:buClr>
              <a:buSzPts val="3600"/>
              <a:buFont typeface="Gill Sans"/>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6"/>
          <p:cNvSpPr txBox="1"/>
          <p:nvPr>
            <p:ph idx="1" type="subTitle"/>
          </p:nvPr>
        </p:nvSpPr>
        <p:spPr>
          <a:xfrm>
            <a:off x="958151" y="3255792"/>
            <a:ext cx="7397039" cy="658114"/>
          </a:xfrm>
          <a:prstGeom prst="rect">
            <a:avLst/>
          </a:prstGeom>
          <a:noFill/>
          <a:ln>
            <a:noFill/>
          </a:ln>
        </p:spPr>
        <p:txBody>
          <a:bodyPr anchorCtr="0" anchor="t" bIns="45700" lIns="91425" spcFirstLastPara="1" rIns="91425" wrap="square" tIns="45700">
            <a:normAutofit/>
          </a:bodyPr>
          <a:lstStyle>
            <a:lvl1pPr lvl="0" algn="l">
              <a:spcBef>
                <a:spcPts val="480"/>
              </a:spcBef>
              <a:spcAft>
                <a:spcPts val="0"/>
              </a:spcAft>
              <a:buSzPts val="2400"/>
              <a:buNone/>
              <a:defRPr sz="2400">
                <a:solidFill>
                  <a:schemeClr val="accent3"/>
                </a:solidFill>
              </a:defRPr>
            </a:lvl1pPr>
            <a:lvl2pPr lvl="1" algn="ctr">
              <a:spcBef>
                <a:spcPts val="480"/>
              </a:spcBef>
              <a:spcAft>
                <a:spcPts val="0"/>
              </a:spcAft>
              <a:buSzPts val="2400"/>
              <a:buNone/>
              <a:defRPr>
                <a:solidFill>
                  <a:srgbClr val="888894"/>
                </a:solidFill>
              </a:defRPr>
            </a:lvl2pPr>
            <a:lvl3pPr lvl="2" algn="ctr">
              <a:spcBef>
                <a:spcPts val="400"/>
              </a:spcBef>
              <a:spcAft>
                <a:spcPts val="0"/>
              </a:spcAft>
              <a:buSzPts val="2000"/>
              <a:buNone/>
              <a:defRPr>
                <a:solidFill>
                  <a:srgbClr val="888894"/>
                </a:solidFill>
              </a:defRPr>
            </a:lvl3pPr>
            <a:lvl4pPr lvl="3" algn="ctr">
              <a:spcBef>
                <a:spcPts val="360"/>
              </a:spcBef>
              <a:spcAft>
                <a:spcPts val="0"/>
              </a:spcAft>
              <a:buSzPts val="1800"/>
              <a:buNone/>
              <a:defRPr>
                <a:solidFill>
                  <a:srgbClr val="888894"/>
                </a:solidFill>
              </a:defRPr>
            </a:lvl4pPr>
            <a:lvl5pPr lvl="4" algn="ctr">
              <a:spcBef>
                <a:spcPts val="360"/>
              </a:spcBef>
              <a:spcAft>
                <a:spcPts val="0"/>
              </a:spcAft>
              <a:buSzPts val="1800"/>
              <a:buNone/>
              <a:defRPr>
                <a:solidFill>
                  <a:srgbClr val="888894"/>
                </a:solidFill>
              </a:defRPr>
            </a:lvl5pPr>
            <a:lvl6pPr lvl="5" algn="ctr">
              <a:spcBef>
                <a:spcPts val="400"/>
              </a:spcBef>
              <a:spcAft>
                <a:spcPts val="0"/>
              </a:spcAft>
              <a:buClr>
                <a:srgbClr val="888894"/>
              </a:buClr>
              <a:buSzPts val="2000"/>
              <a:buNone/>
              <a:defRPr>
                <a:solidFill>
                  <a:srgbClr val="888894"/>
                </a:solidFill>
              </a:defRPr>
            </a:lvl6pPr>
            <a:lvl7pPr lvl="6" algn="ctr">
              <a:spcBef>
                <a:spcPts val="400"/>
              </a:spcBef>
              <a:spcAft>
                <a:spcPts val="0"/>
              </a:spcAft>
              <a:buClr>
                <a:srgbClr val="888894"/>
              </a:buClr>
              <a:buSzPts val="2000"/>
              <a:buNone/>
              <a:defRPr>
                <a:solidFill>
                  <a:srgbClr val="888894"/>
                </a:solidFill>
              </a:defRPr>
            </a:lvl7pPr>
            <a:lvl8pPr lvl="7" algn="ctr">
              <a:spcBef>
                <a:spcPts val="400"/>
              </a:spcBef>
              <a:spcAft>
                <a:spcPts val="0"/>
              </a:spcAft>
              <a:buClr>
                <a:srgbClr val="888894"/>
              </a:buClr>
              <a:buSzPts val="2000"/>
              <a:buNone/>
              <a:defRPr>
                <a:solidFill>
                  <a:srgbClr val="888894"/>
                </a:solidFill>
              </a:defRPr>
            </a:lvl8pPr>
            <a:lvl9pPr lvl="8" algn="ctr">
              <a:spcBef>
                <a:spcPts val="400"/>
              </a:spcBef>
              <a:spcAft>
                <a:spcPts val="0"/>
              </a:spcAft>
              <a:buClr>
                <a:srgbClr val="888894"/>
              </a:buClr>
              <a:buSzPts val="2000"/>
              <a:buNone/>
              <a:defRPr>
                <a:solidFill>
                  <a:srgbClr val="888894"/>
                </a:solidFill>
              </a:defRPr>
            </a:lvl9pPr>
          </a:lstStyle>
          <a:p/>
        </p:txBody>
      </p:sp>
      <p:grpSp>
        <p:nvGrpSpPr>
          <p:cNvPr id="56" name="Google Shape;56;p6"/>
          <p:cNvGrpSpPr/>
          <p:nvPr/>
        </p:nvGrpSpPr>
        <p:grpSpPr>
          <a:xfrm rot="10800000">
            <a:off x="0" y="3001092"/>
            <a:ext cx="8355526" cy="57487"/>
            <a:chOff x="685800" y="1794746"/>
            <a:chExt cx="7772400" cy="179475"/>
          </a:xfrm>
        </p:grpSpPr>
        <p:sp>
          <p:nvSpPr>
            <p:cNvPr id="57" name="Google Shape;57;p6"/>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58" name="Google Shape;58;p6"/>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59" name="Google Shape;59;p6"/>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
        <p:nvSpPr>
          <p:cNvPr id="60" name="Google Shape;60;p6"/>
          <p:cNvSpPr/>
          <p:nvPr/>
        </p:nvSpPr>
        <p:spPr>
          <a:xfrm>
            <a:off x="254010" y="4572000"/>
            <a:ext cx="2243667" cy="571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type="obj">
  <p:cSld name="OBJECT">
    <p:spTree>
      <p:nvGrpSpPr>
        <p:cNvPr id="61" name="Shape 61"/>
        <p:cNvGrpSpPr/>
        <p:nvPr/>
      </p:nvGrpSpPr>
      <p:grpSpPr>
        <a:xfrm>
          <a:off x="0" y="0"/>
          <a:ext cx="0" cy="0"/>
          <a:chOff x="0" y="0"/>
          <a:chExt cx="0" cy="0"/>
        </a:xfrm>
      </p:grpSpPr>
      <p:pic>
        <p:nvPicPr>
          <p:cNvPr descr="upennwatermark.pdf" id="62" name="Google Shape;62;p7"/>
          <p:cNvPicPr preferRelativeResize="0"/>
          <p:nvPr/>
        </p:nvPicPr>
        <p:blipFill rotWithShape="1">
          <a:blip r:embed="rId2">
            <a:alphaModFix amt="6000"/>
          </a:blip>
          <a:srcRect b="0" l="0" r="0" t="0"/>
          <a:stretch/>
        </p:blipFill>
        <p:spPr>
          <a:xfrm>
            <a:off x="199388" y="105531"/>
            <a:ext cx="3336156" cy="3745963"/>
          </a:xfrm>
          <a:prstGeom prst="rect">
            <a:avLst/>
          </a:prstGeom>
          <a:noFill/>
          <a:ln>
            <a:noFill/>
          </a:ln>
        </p:spPr>
      </p:pic>
      <p:sp>
        <p:nvSpPr>
          <p:cNvPr id="63" name="Google Shape;63;p7"/>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7"/>
          <p:cNvSpPr txBox="1"/>
          <p:nvPr>
            <p:ph idx="1" type="body"/>
          </p:nvPr>
        </p:nvSpPr>
        <p:spPr>
          <a:xfrm>
            <a:off x="430464" y="902369"/>
            <a:ext cx="8229600" cy="3690798"/>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5" name="Google Shape;65;p7"/>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grpSp>
        <p:nvGrpSpPr>
          <p:cNvPr id="66" name="Google Shape;66;p7"/>
          <p:cNvGrpSpPr/>
          <p:nvPr/>
        </p:nvGrpSpPr>
        <p:grpSpPr>
          <a:xfrm>
            <a:off x="-5079" y="708812"/>
            <a:ext cx="8691879" cy="47507"/>
            <a:chOff x="685800" y="1794746"/>
            <a:chExt cx="7772400" cy="179475"/>
          </a:xfrm>
        </p:grpSpPr>
        <p:sp>
          <p:nvSpPr>
            <p:cNvPr id="67" name="Google Shape;67;p7"/>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68" name="Google Shape;68;p7"/>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69" name="Google Shape;69;p7"/>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mparison">
  <p:cSld name="1_Comparison">
    <p:spTree>
      <p:nvGrpSpPr>
        <p:cNvPr id="70" name="Shape 70"/>
        <p:cNvGrpSpPr/>
        <p:nvPr/>
      </p:nvGrpSpPr>
      <p:grpSpPr>
        <a:xfrm>
          <a:off x="0" y="0"/>
          <a:ext cx="0" cy="0"/>
          <a:chOff x="0" y="0"/>
          <a:chExt cx="0" cy="0"/>
        </a:xfrm>
      </p:grpSpPr>
      <p:sp>
        <p:nvSpPr>
          <p:cNvPr id="71" name="Google Shape;71;p8"/>
          <p:cNvSpPr/>
          <p:nvPr>
            <p:ph idx="2" type="pic"/>
          </p:nvPr>
        </p:nvSpPr>
        <p:spPr>
          <a:xfrm>
            <a:off x="4811889" y="1066670"/>
            <a:ext cx="3874912" cy="3527953"/>
          </a:xfrm>
          <a:prstGeom prst="rect">
            <a:avLst/>
          </a:prstGeom>
          <a:noFill/>
          <a:ln>
            <a:noFill/>
          </a:ln>
        </p:spPr>
      </p:sp>
      <p:sp>
        <p:nvSpPr>
          <p:cNvPr id="72" name="Google Shape;72;p8"/>
          <p:cNvSpPr txBox="1"/>
          <p:nvPr>
            <p:ph idx="1" type="body"/>
          </p:nvPr>
        </p:nvSpPr>
        <p:spPr>
          <a:xfrm>
            <a:off x="457200" y="1066669"/>
            <a:ext cx="4040188" cy="47982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SzPts val="2400"/>
              <a:buNone/>
              <a:defRPr b="0" sz="2400">
                <a:solidFill>
                  <a:schemeClr val="accent3"/>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73" name="Google Shape;73;p8"/>
          <p:cNvSpPr txBox="1"/>
          <p:nvPr>
            <p:ph idx="3" type="body"/>
          </p:nvPr>
        </p:nvSpPr>
        <p:spPr>
          <a:xfrm>
            <a:off x="457200" y="1631156"/>
            <a:ext cx="4040188" cy="2963466"/>
          </a:xfrm>
          <a:prstGeom prst="rect">
            <a:avLst/>
          </a:prstGeom>
          <a:noFill/>
          <a:ln>
            <a:noFill/>
          </a:ln>
        </p:spPr>
        <p:txBody>
          <a:bodyPr anchorCtr="0" anchor="t" bIns="45700" lIns="91425" spcFirstLastPara="1" rIns="91425" wrap="square" tIns="45700">
            <a:normAutofit/>
          </a:bodyPr>
          <a:lstStyle>
            <a:lvl1pPr indent="-355600" lvl="0" marL="457200" algn="l">
              <a:spcBef>
                <a:spcPts val="400"/>
              </a:spcBef>
              <a:spcAft>
                <a:spcPts val="0"/>
              </a:spcAft>
              <a:buSzPts val="2000"/>
              <a:buChar char="•"/>
              <a:defRPr sz="20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4" name="Google Shape;74;p8"/>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75" name="Google Shape;75;p8"/>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76" name="Google Shape;76;p8"/>
          <p:cNvGrpSpPr/>
          <p:nvPr/>
        </p:nvGrpSpPr>
        <p:grpSpPr>
          <a:xfrm>
            <a:off x="-5079" y="708812"/>
            <a:ext cx="8691879" cy="47507"/>
            <a:chOff x="685800" y="1794746"/>
            <a:chExt cx="7772400" cy="179475"/>
          </a:xfrm>
        </p:grpSpPr>
        <p:sp>
          <p:nvSpPr>
            <p:cNvPr id="77" name="Google Shape;77;p8"/>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78" name="Google Shape;78;p8"/>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79" name="Google Shape;79;p8"/>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omparison">
  <p:cSld name="4_Comparison">
    <p:spTree>
      <p:nvGrpSpPr>
        <p:cNvPr id="80" name="Shape 80"/>
        <p:cNvGrpSpPr/>
        <p:nvPr/>
      </p:nvGrpSpPr>
      <p:grpSpPr>
        <a:xfrm>
          <a:off x="0" y="0"/>
          <a:ext cx="0" cy="0"/>
          <a:chOff x="0" y="0"/>
          <a:chExt cx="0" cy="0"/>
        </a:xfrm>
      </p:grpSpPr>
      <p:pic>
        <p:nvPicPr>
          <p:cNvPr descr="upennwatermark.pdf" id="81" name="Google Shape;81;p9"/>
          <p:cNvPicPr preferRelativeResize="0"/>
          <p:nvPr/>
        </p:nvPicPr>
        <p:blipFill rotWithShape="1">
          <a:blip r:embed="rId2">
            <a:alphaModFix amt="6000"/>
          </a:blip>
          <a:srcRect b="0" l="0" r="0" t="0"/>
          <a:stretch/>
        </p:blipFill>
        <p:spPr>
          <a:xfrm>
            <a:off x="199388" y="105531"/>
            <a:ext cx="3338896" cy="3749040"/>
          </a:xfrm>
          <a:prstGeom prst="rect">
            <a:avLst/>
          </a:prstGeom>
          <a:noFill/>
          <a:ln>
            <a:noFill/>
          </a:ln>
        </p:spPr>
      </p:pic>
      <p:sp>
        <p:nvSpPr>
          <p:cNvPr id="82" name="Google Shape;82;p9"/>
          <p:cNvSpPr/>
          <p:nvPr>
            <p:ph idx="2" type="pic"/>
          </p:nvPr>
        </p:nvSpPr>
        <p:spPr>
          <a:xfrm>
            <a:off x="4811889" y="1066670"/>
            <a:ext cx="3874912" cy="3527953"/>
          </a:xfrm>
          <a:prstGeom prst="rect">
            <a:avLst/>
          </a:prstGeom>
          <a:noFill/>
          <a:ln>
            <a:noFill/>
          </a:ln>
        </p:spPr>
      </p:sp>
      <p:sp>
        <p:nvSpPr>
          <p:cNvPr id="83" name="Google Shape;83;p9"/>
          <p:cNvSpPr txBox="1"/>
          <p:nvPr>
            <p:ph idx="1" type="body"/>
          </p:nvPr>
        </p:nvSpPr>
        <p:spPr>
          <a:xfrm>
            <a:off x="457200" y="1066669"/>
            <a:ext cx="4040188" cy="47982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SzPts val="2400"/>
              <a:buNone/>
              <a:defRPr b="0" sz="2400">
                <a:solidFill>
                  <a:schemeClr val="accent3"/>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84" name="Google Shape;84;p9"/>
          <p:cNvSpPr txBox="1"/>
          <p:nvPr>
            <p:ph idx="3" type="body"/>
          </p:nvPr>
        </p:nvSpPr>
        <p:spPr>
          <a:xfrm>
            <a:off x="457200" y="1631156"/>
            <a:ext cx="4040188" cy="2963466"/>
          </a:xfrm>
          <a:prstGeom prst="rect">
            <a:avLst/>
          </a:prstGeom>
          <a:noFill/>
          <a:ln>
            <a:noFill/>
          </a:ln>
        </p:spPr>
        <p:txBody>
          <a:bodyPr anchorCtr="0" anchor="t" bIns="45700" lIns="91425" spcFirstLastPara="1" rIns="91425" wrap="square" tIns="45700">
            <a:normAutofit/>
          </a:bodyPr>
          <a:lstStyle>
            <a:lvl1pPr indent="-355600" lvl="0" marL="457200" algn="l">
              <a:spcBef>
                <a:spcPts val="400"/>
              </a:spcBef>
              <a:spcAft>
                <a:spcPts val="0"/>
              </a:spcAft>
              <a:buSzPts val="2000"/>
              <a:buChar char="•"/>
              <a:defRPr sz="20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85" name="Google Shape;85;p9"/>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86" name="Google Shape;86;p9"/>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87" name="Google Shape;87;p9"/>
          <p:cNvGrpSpPr/>
          <p:nvPr/>
        </p:nvGrpSpPr>
        <p:grpSpPr>
          <a:xfrm>
            <a:off x="-5079" y="708812"/>
            <a:ext cx="8691879" cy="47507"/>
            <a:chOff x="685800" y="1794746"/>
            <a:chExt cx="7772400" cy="179475"/>
          </a:xfrm>
        </p:grpSpPr>
        <p:sp>
          <p:nvSpPr>
            <p:cNvPr id="88" name="Google Shape;88;p9"/>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89" name="Google Shape;89;p9"/>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90" name="Google Shape;90;p9"/>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91" name="Shape 91"/>
        <p:cNvGrpSpPr/>
        <p:nvPr/>
      </p:nvGrpSpPr>
      <p:grpSpPr>
        <a:xfrm>
          <a:off x="0" y="0"/>
          <a:ext cx="0" cy="0"/>
          <a:chOff x="0" y="0"/>
          <a:chExt cx="0" cy="0"/>
        </a:xfrm>
      </p:grpSpPr>
      <p:sp>
        <p:nvSpPr>
          <p:cNvPr id="92" name="Google Shape;92;p10"/>
          <p:cNvSpPr txBox="1"/>
          <p:nvPr>
            <p:ph idx="1" type="body"/>
          </p:nvPr>
        </p:nvSpPr>
        <p:spPr>
          <a:xfrm>
            <a:off x="457200" y="1104904"/>
            <a:ext cx="4038600" cy="3489722"/>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93" name="Google Shape;93;p10"/>
          <p:cNvSpPr txBox="1"/>
          <p:nvPr>
            <p:ph idx="2" type="body"/>
          </p:nvPr>
        </p:nvSpPr>
        <p:spPr>
          <a:xfrm>
            <a:off x="4648200" y="1104902"/>
            <a:ext cx="4038600" cy="3489721"/>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94" name="Google Shape;94;p10"/>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95" name="Google Shape;95;p10"/>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96" name="Google Shape;96;p10"/>
          <p:cNvGrpSpPr/>
          <p:nvPr/>
        </p:nvGrpSpPr>
        <p:grpSpPr>
          <a:xfrm>
            <a:off x="-5079" y="708812"/>
            <a:ext cx="8691879" cy="47507"/>
            <a:chOff x="685800" y="1794746"/>
            <a:chExt cx="7772400" cy="179475"/>
          </a:xfrm>
        </p:grpSpPr>
        <p:sp>
          <p:nvSpPr>
            <p:cNvPr id="97" name="Google Shape;97;p10"/>
            <p:cNvSpPr/>
            <p:nvPr/>
          </p:nvSpPr>
          <p:spPr>
            <a:xfrm>
              <a:off x="685800" y="1794746"/>
              <a:ext cx="1170819" cy="17947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98" name="Google Shape;98;p10"/>
            <p:cNvSpPr/>
            <p:nvPr/>
          </p:nvSpPr>
          <p:spPr>
            <a:xfrm>
              <a:off x="1856619" y="1794746"/>
              <a:ext cx="2206599" cy="179475"/>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sp>
          <p:nvSpPr>
            <p:cNvPr id="99" name="Google Shape;99;p10"/>
            <p:cNvSpPr/>
            <p:nvPr/>
          </p:nvSpPr>
          <p:spPr>
            <a:xfrm>
              <a:off x="4063218" y="1794746"/>
              <a:ext cx="4394982" cy="179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Gill Sans"/>
                <a:ea typeface="Gill Sans"/>
                <a:cs typeface="Gill Sans"/>
                <a:sym typeface="Gill San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descr="1-line-bluetext-colorshield.png" id="10" name="Google Shape;10;p1"/>
          <p:cNvPicPr preferRelativeResize="0"/>
          <p:nvPr/>
        </p:nvPicPr>
        <p:blipFill rotWithShape="1">
          <a:blip r:embed="rId1">
            <a:alphaModFix/>
          </a:blip>
          <a:srcRect b="0" l="0" r="0" t="0"/>
          <a:stretch/>
        </p:blipFill>
        <p:spPr>
          <a:xfrm>
            <a:off x="457200" y="4699003"/>
            <a:ext cx="1809092" cy="347472"/>
          </a:xfrm>
          <a:prstGeom prst="rect">
            <a:avLst/>
          </a:prstGeom>
          <a:noFill/>
          <a:ln>
            <a:noFill/>
          </a:ln>
        </p:spPr>
      </p:pic>
      <p:sp>
        <p:nvSpPr>
          <p:cNvPr id="11" name="Google Shape;11;p1"/>
          <p:cNvSpPr txBox="1"/>
          <p:nvPr>
            <p:ph idx="1" type="body"/>
          </p:nvPr>
        </p:nvSpPr>
        <p:spPr>
          <a:xfrm>
            <a:off x="430464" y="1029708"/>
            <a:ext cx="8229600" cy="3394472"/>
          </a:xfrm>
          <a:prstGeom prst="rect">
            <a:avLst/>
          </a:prstGeom>
          <a:noFill/>
          <a:ln>
            <a:noFill/>
          </a:ln>
        </p:spPr>
        <p:txBody>
          <a:bodyPr anchorCtr="0" anchor="t" bIns="45700" lIns="91425" spcFirstLastPara="1" rIns="91425" wrap="square" tIns="45700">
            <a:normAutofit/>
          </a:bodyPr>
          <a:lstStyle>
            <a:lvl1pPr indent="-406400" lvl="0" marL="457200" marR="0" rtl="0" algn="l">
              <a:spcBef>
                <a:spcPts val="560"/>
              </a:spcBef>
              <a:spcAft>
                <a:spcPts val="0"/>
              </a:spcAft>
              <a:buClr>
                <a:schemeClr val="dk1"/>
              </a:buClr>
              <a:buSzPts val="2800"/>
              <a:buFont typeface="Arial"/>
              <a:buChar char="•"/>
              <a:defRPr b="0" i="0" sz="2800" u="none" cap="none" strike="noStrike">
                <a:solidFill>
                  <a:schemeClr val="accent6"/>
                </a:solidFill>
                <a:latin typeface="Gill Sans"/>
                <a:ea typeface="Gill Sans"/>
                <a:cs typeface="Gill Sans"/>
                <a:sym typeface="Gill Sans"/>
              </a:defRPr>
            </a:lvl1pPr>
            <a:lvl2pPr indent="-381000" lvl="1" marL="914400" marR="0" rtl="0" algn="l">
              <a:spcBef>
                <a:spcPts val="480"/>
              </a:spcBef>
              <a:spcAft>
                <a:spcPts val="0"/>
              </a:spcAft>
              <a:buClr>
                <a:schemeClr val="dk1"/>
              </a:buClr>
              <a:buSzPts val="2400"/>
              <a:buFont typeface="Arial"/>
              <a:buChar char="–"/>
              <a:defRPr b="0" i="0" sz="2400" u="none" cap="none" strike="noStrike">
                <a:solidFill>
                  <a:schemeClr val="accent6"/>
                </a:solidFill>
                <a:latin typeface="Gill Sans"/>
                <a:ea typeface="Gill Sans"/>
                <a:cs typeface="Gill Sans"/>
                <a:sym typeface="Gill Sans"/>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accent6"/>
                </a:solidFill>
                <a:latin typeface="Gill Sans"/>
                <a:ea typeface="Gill Sans"/>
                <a:cs typeface="Gill Sans"/>
                <a:sym typeface="Gill Sans"/>
              </a:defRPr>
            </a:lvl3pPr>
            <a:lvl4pPr indent="-342900" lvl="3" marL="1828800" marR="0" rtl="0" algn="l">
              <a:spcBef>
                <a:spcPts val="360"/>
              </a:spcBef>
              <a:spcAft>
                <a:spcPts val="0"/>
              </a:spcAft>
              <a:buClr>
                <a:schemeClr val="dk1"/>
              </a:buClr>
              <a:buSzPts val="1800"/>
              <a:buFont typeface="Arial"/>
              <a:buChar char="–"/>
              <a:defRPr b="0" i="0" sz="1800" u="none" cap="none" strike="noStrike">
                <a:solidFill>
                  <a:schemeClr val="accent6"/>
                </a:solidFill>
                <a:latin typeface="Gill Sans"/>
                <a:ea typeface="Gill Sans"/>
                <a:cs typeface="Gill Sans"/>
                <a:sym typeface="Gill Sans"/>
              </a:defRPr>
            </a:lvl4pPr>
            <a:lvl5pPr indent="-342900" lvl="4" marL="2286000" marR="0" rtl="0" algn="l">
              <a:spcBef>
                <a:spcPts val="360"/>
              </a:spcBef>
              <a:spcAft>
                <a:spcPts val="0"/>
              </a:spcAft>
              <a:buClr>
                <a:schemeClr val="dk1"/>
              </a:buClr>
              <a:buSzPts val="1800"/>
              <a:buFont typeface="Arial"/>
              <a:buChar char="»"/>
              <a:defRPr b="0" i="0" sz="1800" u="none" cap="none" strike="noStrike">
                <a:solidFill>
                  <a:schemeClr val="accent6"/>
                </a:solidFill>
                <a:latin typeface="Gill Sans"/>
                <a:ea typeface="Gill Sans"/>
                <a:cs typeface="Gill Sans"/>
                <a:sym typeface="Gill San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Gill Sans"/>
                <a:ea typeface="Gill Sans"/>
                <a:cs typeface="Gill Sans"/>
                <a:sym typeface="Gill Sans"/>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Gill Sans"/>
                <a:ea typeface="Gill Sans"/>
                <a:cs typeface="Gill Sans"/>
                <a:sym typeface="Gill Sans"/>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Gill Sans"/>
                <a:ea typeface="Gill Sans"/>
                <a:cs typeface="Gill Sans"/>
                <a:sym typeface="Gill Sans"/>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Gill Sans"/>
                <a:ea typeface="Gill Sans"/>
                <a:cs typeface="Gill Sans"/>
                <a:sym typeface="Gill Sans"/>
              </a:defRPr>
            </a:lvl9pPr>
          </a:lstStyle>
          <a:p/>
        </p:txBody>
      </p:sp>
      <p:sp>
        <p:nvSpPr>
          <p:cNvPr id="12" name="Google Shape;12;p1"/>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94"/>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3" name="Google Shape;13;p1"/>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94"/>
                </a:solidFill>
                <a:latin typeface="Gill Sans"/>
                <a:ea typeface="Gill Sans"/>
                <a:cs typeface="Gill Sans"/>
                <a:sym typeface="Gill Sans"/>
              </a:defRPr>
            </a:lvl1pPr>
            <a:lvl2pPr indent="0" lvl="1" marL="0" marR="0" rtl="0" algn="r">
              <a:spcBef>
                <a:spcPts val="0"/>
              </a:spcBef>
              <a:buNone/>
              <a:defRPr b="0" i="0" sz="1200" u="none" cap="none" strike="noStrike">
                <a:solidFill>
                  <a:srgbClr val="888894"/>
                </a:solidFill>
                <a:latin typeface="Gill Sans"/>
                <a:ea typeface="Gill Sans"/>
                <a:cs typeface="Gill Sans"/>
                <a:sym typeface="Gill Sans"/>
              </a:defRPr>
            </a:lvl2pPr>
            <a:lvl3pPr indent="0" lvl="2" marL="0" marR="0" rtl="0" algn="r">
              <a:spcBef>
                <a:spcPts val="0"/>
              </a:spcBef>
              <a:buNone/>
              <a:defRPr b="0" i="0" sz="1200" u="none" cap="none" strike="noStrike">
                <a:solidFill>
                  <a:srgbClr val="888894"/>
                </a:solidFill>
                <a:latin typeface="Gill Sans"/>
                <a:ea typeface="Gill Sans"/>
                <a:cs typeface="Gill Sans"/>
                <a:sym typeface="Gill Sans"/>
              </a:defRPr>
            </a:lvl3pPr>
            <a:lvl4pPr indent="0" lvl="3" marL="0" marR="0" rtl="0" algn="r">
              <a:spcBef>
                <a:spcPts val="0"/>
              </a:spcBef>
              <a:buNone/>
              <a:defRPr b="0" i="0" sz="1200" u="none" cap="none" strike="noStrike">
                <a:solidFill>
                  <a:srgbClr val="888894"/>
                </a:solidFill>
                <a:latin typeface="Gill Sans"/>
                <a:ea typeface="Gill Sans"/>
                <a:cs typeface="Gill Sans"/>
                <a:sym typeface="Gill Sans"/>
              </a:defRPr>
            </a:lvl4pPr>
            <a:lvl5pPr indent="0" lvl="4" marL="0" marR="0" rtl="0" algn="r">
              <a:spcBef>
                <a:spcPts val="0"/>
              </a:spcBef>
              <a:buNone/>
              <a:defRPr b="0" i="0" sz="1200" u="none" cap="none" strike="noStrike">
                <a:solidFill>
                  <a:srgbClr val="888894"/>
                </a:solidFill>
                <a:latin typeface="Gill Sans"/>
                <a:ea typeface="Gill Sans"/>
                <a:cs typeface="Gill Sans"/>
                <a:sym typeface="Gill Sans"/>
              </a:defRPr>
            </a:lvl5pPr>
            <a:lvl6pPr indent="0" lvl="5" marL="0" marR="0" rtl="0" algn="r">
              <a:spcBef>
                <a:spcPts val="0"/>
              </a:spcBef>
              <a:buNone/>
              <a:defRPr b="0" i="0" sz="1200" u="none" cap="none" strike="noStrike">
                <a:solidFill>
                  <a:srgbClr val="888894"/>
                </a:solidFill>
                <a:latin typeface="Gill Sans"/>
                <a:ea typeface="Gill Sans"/>
                <a:cs typeface="Gill Sans"/>
                <a:sym typeface="Gill Sans"/>
              </a:defRPr>
            </a:lvl6pPr>
            <a:lvl7pPr indent="0" lvl="6" marL="0" marR="0" rtl="0" algn="r">
              <a:spcBef>
                <a:spcPts val="0"/>
              </a:spcBef>
              <a:buNone/>
              <a:defRPr b="0" i="0" sz="1200" u="none" cap="none" strike="noStrike">
                <a:solidFill>
                  <a:srgbClr val="888894"/>
                </a:solidFill>
                <a:latin typeface="Gill Sans"/>
                <a:ea typeface="Gill Sans"/>
                <a:cs typeface="Gill Sans"/>
                <a:sym typeface="Gill Sans"/>
              </a:defRPr>
            </a:lvl7pPr>
            <a:lvl8pPr indent="0" lvl="7" marL="0" marR="0" rtl="0" algn="r">
              <a:spcBef>
                <a:spcPts val="0"/>
              </a:spcBef>
              <a:buNone/>
              <a:defRPr b="0" i="0" sz="1200" u="none" cap="none" strike="noStrike">
                <a:solidFill>
                  <a:srgbClr val="888894"/>
                </a:solidFill>
                <a:latin typeface="Gill Sans"/>
                <a:ea typeface="Gill Sans"/>
                <a:cs typeface="Gill Sans"/>
                <a:sym typeface="Gill Sans"/>
              </a:defRPr>
            </a:lvl8pPr>
            <a:lvl9pPr indent="0" lvl="8" marL="0" marR="0" rtl="0" algn="r">
              <a:spcBef>
                <a:spcPts val="0"/>
              </a:spcBef>
              <a:buNone/>
              <a:defRPr b="0" i="0" sz="1200" u="none" cap="none" strike="noStrike">
                <a:solidFill>
                  <a:srgbClr val="888894"/>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4" name="Google Shape;14;p1"/>
          <p:cNvSpPr txBox="1"/>
          <p:nvPr>
            <p:ph type="title"/>
          </p:nvPr>
        </p:nvSpPr>
        <p:spPr>
          <a:xfrm>
            <a:off x="323520" y="-19089"/>
            <a:ext cx="8229600" cy="727900"/>
          </a:xfrm>
          <a:prstGeom prst="rect">
            <a:avLst/>
          </a:prstGeom>
          <a:noFill/>
          <a:ln>
            <a:noFill/>
          </a:ln>
        </p:spPr>
        <p:txBody>
          <a:bodyPr anchorCtr="0" anchor="ctr" bIns="45700" lIns="91425" spcFirstLastPara="1" rIns="91425" wrap="square" tIns="45700">
            <a:normAutofit/>
          </a:bodyPr>
          <a:lstStyle>
            <a:lvl1pPr lvl="0" marR="0" rtl="0" algn="l">
              <a:spcBef>
                <a:spcPts val="0"/>
              </a:spcBef>
              <a:spcAft>
                <a:spcPts val="0"/>
              </a:spcAft>
              <a:buClr>
                <a:srgbClr val="95001A"/>
              </a:buClr>
              <a:buSzPts val="3600"/>
              <a:buFont typeface="Gill Sans"/>
              <a:buNone/>
              <a:defRPr b="0" i="0" sz="3600" u="none" cap="none" strike="noStrike">
                <a:solidFill>
                  <a:srgbClr val="95001A"/>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9"/>
          <p:cNvSpPr txBox="1"/>
          <p:nvPr>
            <p:ph type="ctrTitle"/>
          </p:nvPr>
        </p:nvSpPr>
        <p:spPr>
          <a:xfrm>
            <a:off x="958151" y="1073526"/>
            <a:ext cx="7397039" cy="1747125"/>
          </a:xfrm>
          <a:prstGeom prst="rect">
            <a:avLst/>
          </a:prstGeom>
          <a:noFill/>
          <a:ln>
            <a:noFill/>
          </a:ln>
        </p:spPr>
        <p:txBody>
          <a:bodyPr anchorCtr="0" anchor="b" bIns="45700" lIns="91425" spcFirstLastPara="1" rIns="91425" wrap="square" tIns="45700">
            <a:normAutofit fontScale="90000"/>
          </a:bodyPr>
          <a:lstStyle/>
          <a:p>
            <a:pPr indent="0" lvl="0" marL="0" rtl="0" algn="l">
              <a:spcBef>
                <a:spcPts val="0"/>
              </a:spcBef>
              <a:spcAft>
                <a:spcPts val="0"/>
              </a:spcAft>
              <a:buClr>
                <a:schemeClr val="lt1"/>
              </a:buClr>
              <a:buSzPct val="100000"/>
              <a:buFont typeface="Gill Sans"/>
              <a:buNone/>
            </a:pPr>
            <a:r>
              <a:rPr lang="en-US"/>
              <a:t>Pruning Strategies and Their Role in Transfer Learning</a:t>
            </a:r>
            <a:r>
              <a:rPr lang="en-US"/>
              <a:t>	</a:t>
            </a:r>
            <a:br>
              <a:rPr lang="en-US"/>
            </a:br>
            <a:r>
              <a:rPr lang="en-US" sz="2600"/>
              <a:t>Aakash Agarwal, Saaransh Pandey</a:t>
            </a:r>
            <a:br>
              <a:rPr lang="en-US" sz="2600"/>
            </a:br>
            <a:endParaRPr/>
          </a:p>
        </p:txBody>
      </p:sp>
      <p:sp>
        <p:nvSpPr>
          <p:cNvPr id="212" name="Google Shape;212;p19"/>
          <p:cNvSpPr txBox="1"/>
          <p:nvPr>
            <p:ph idx="1" type="subTitle"/>
          </p:nvPr>
        </p:nvSpPr>
        <p:spPr>
          <a:xfrm>
            <a:off x="958151" y="3255792"/>
            <a:ext cx="7397039" cy="731520"/>
          </a:xfrm>
          <a:prstGeom prst="rect">
            <a:avLst/>
          </a:prstGeom>
          <a:noFill/>
          <a:ln>
            <a:noFill/>
          </a:ln>
        </p:spPr>
        <p:txBody>
          <a:bodyPr anchorCtr="0" anchor="t" bIns="45700" lIns="91425" spcFirstLastPara="1" rIns="91425" wrap="square" tIns="45700">
            <a:normAutofit/>
          </a:bodyPr>
          <a:lstStyle/>
          <a:p>
            <a:pPr indent="0" lvl="0" marL="0" rtl="0" algn="l">
              <a:spcBef>
                <a:spcPts val="444"/>
              </a:spcBef>
              <a:spcAft>
                <a:spcPts val="0"/>
              </a:spcAft>
              <a:buSzPts val="2400"/>
              <a:buNone/>
            </a:pPr>
            <a:r>
              <a:rPr lang="en-US"/>
              <a:t>12/04/2024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8"/>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80" name="Google Shape;280;p28"/>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3. Layer-wise Channel Pruning</a:t>
            </a:r>
            <a:r>
              <a:rPr lang="en-US">
                <a:solidFill>
                  <a:schemeClr val="accent1"/>
                </a:solidFill>
              </a:rPr>
              <a:t> (Results)</a:t>
            </a:r>
            <a:endParaRPr/>
          </a:p>
        </p:txBody>
      </p:sp>
      <p:sp>
        <p:nvSpPr>
          <p:cNvPr id="281" name="Google Shape;281;p28"/>
          <p:cNvSpPr txBox="1"/>
          <p:nvPr/>
        </p:nvSpPr>
        <p:spPr>
          <a:xfrm>
            <a:off x="457199" y="1016000"/>
            <a:ext cx="29415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The relative top-1 accuracy drops sharply even at low pruning percentages 5%-10% compared to the original model.</a:t>
            </a:r>
            <a:endParaRPr>
              <a:solidFill>
                <a:schemeClr val="accent6"/>
              </a:solidFill>
              <a:latin typeface="Gill Sans"/>
              <a:ea typeface="Gill Sans"/>
              <a:cs typeface="Gill Sans"/>
              <a:sym typeface="Gill Sans"/>
            </a:endParaRPr>
          </a:p>
          <a:p>
            <a:pPr indent="0" lvl="0" marL="457200" marR="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Beyond 10% pruning, the accuracy declines </a:t>
            </a:r>
            <a:r>
              <a:rPr lang="en-US">
                <a:solidFill>
                  <a:schemeClr val="accent6"/>
                </a:solidFill>
                <a:latin typeface="Gill Sans"/>
                <a:ea typeface="Gill Sans"/>
                <a:cs typeface="Gill Sans"/>
                <a:sym typeface="Gill Sans"/>
              </a:rPr>
              <a:t>drastically</a:t>
            </a:r>
            <a:r>
              <a:rPr lang="en-US">
                <a:solidFill>
                  <a:schemeClr val="accent6"/>
                </a:solidFill>
                <a:latin typeface="Gill Sans"/>
                <a:ea typeface="Gill Sans"/>
                <a:cs typeface="Gill Sans"/>
                <a:sym typeface="Gill Sans"/>
              </a:rPr>
              <a:t>, and the model loses most of its predictive capacity by 25%, with negligible accuracy at higher pruning levels 30%-45%.</a:t>
            </a:r>
            <a:endParaRPr>
              <a:solidFill>
                <a:schemeClr val="accent6"/>
              </a:solidFill>
              <a:latin typeface="Gill Sans"/>
              <a:ea typeface="Gill Sans"/>
              <a:cs typeface="Gill Sans"/>
              <a:sym typeface="Gill Sans"/>
            </a:endParaRPr>
          </a:p>
        </p:txBody>
      </p:sp>
      <p:sp>
        <p:nvSpPr>
          <p:cNvPr id="282" name="Google Shape;282;p28"/>
          <p:cNvSpPr txBox="1"/>
          <p:nvPr/>
        </p:nvSpPr>
        <p:spPr>
          <a:xfrm>
            <a:off x="3668100" y="4289588"/>
            <a:ext cx="5075700" cy="338700"/>
          </a:xfrm>
          <a:prstGeom prst="rect">
            <a:avLst/>
          </a:prstGeom>
          <a:noFill/>
          <a:ln>
            <a:noFill/>
          </a:ln>
        </p:spPr>
        <p:txBody>
          <a:bodyPr anchorCtr="0" anchor="t" bIns="91425" lIns="91425" spcFirstLastPara="1" rIns="91425" wrap="square" tIns="91425">
            <a:spAutoFit/>
          </a:bodyPr>
          <a:lstStyle/>
          <a:p>
            <a:pPr indent="0" lvl="0" marL="0" rtl="0" algn="l">
              <a:spcBef>
                <a:spcPts val="560"/>
              </a:spcBef>
              <a:spcAft>
                <a:spcPts val="0"/>
              </a:spcAft>
              <a:buNone/>
            </a:pPr>
            <a:r>
              <a:rPr i="1" lang="en-US" sz="1000">
                <a:solidFill>
                  <a:schemeClr val="accent6"/>
                </a:solidFill>
                <a:latin typeface="Gill Sans"/>
                <a:ea typeface="Gill Sans"/>
                <a:cs typeface="Gill Sans"/>
                <a:sym typeface="Gill Sans"/>
              </a:rPr>
              <a:t>Fig. 3: </a:t>
            </a:r>
            <a:r>
              <a:rPr i="1" lang="en-US" sz="1000">
                <a:solidFill>
                  <a:schemeClr val="accent6"/>
                </a:solidFill>
                <a:latin typeface="Gill Sans"/>
                <a:ea typeface="Gill Sans"/>
                <a:cs typeface="Gill Sans"/>
                <a:sym typeface="Gill Sans"/>
              </a:rPr>
              <a:t>Plots for Top-1 Accuracy vs Weights Pruned via Layer-wise Channel Pruning Method</a:t>
            </a:r>
            <a:endParaRPr i="1" sz="1000"/>
          </a:p>
        </p:txBody>
      </p:sp>
      <p:sp>
        <p:nvSpPr>
          <p:cNvPr id="283" name="Google Shape;283;p28"/>
          <p:cNvSpPr txBox="1"/>
          <p:nvPr/>
        </p:nvSpPr>
        <p:spPr>
          <a:xfrm>
            <a:off x="361950" y="4061000"/>
            <a:ext cx="3450300" cy="555300"/>
          </a:xfrm>
          <a:prstGeom prst="rect">
            <a:avLst/>
          </a:prstGeom>
          <a:noFill/>
          <a:ln>
            <a:noFill/>
          </a:ln>
        </p:spPr>
        <p:txBody>
          <a:bodyPr anchorCtr="0" anchor="t" bIns="45700" lIns="91425" spcFirstLastPara="1" rIns="91425" wrap="square" tIns="45700">
            <a:normAutofit/>
          </a:bodyPr>
          <a:lstStyle/>
          <a:p>
            <a:pPr indent="0" lvl="0" marL="0" marR="0" rtl="0" algn="l">
              <a:spcBef>
                <a:spcPts val="560"/>
              </a:spcBef>
              <a:spcAft>
                <a:spcPts val="0"/>
              </a:spcAft>
              <a:buNone/>
            </a:pPr>
            <a:r>
              <a:rPr lang="en-US">
                <a:solidFill>
                  <a:srgbClr val="FF0000"/>
                </a:solidFill>
                <a:latin typeface="Gill Sans"/>
                <a:ea typeface="Gill Sans"/>
                <a:cs typeface="Gill Sans"/>
                <a:sym typeface="Gill Sans"/>
              </a:rPr>
              <a:t>Baseline Model Validation Accuracy: 71.56%</a:t>
            </a:r>
            <a:endParaRPr>
              <a:solidFill>
                <a:srgbClr val="FF0000"/>
              </a:solidFill>
              <a:latin typeface="Gill Sans"/>
              <a:ea typeface="Gill Sans"/>
              <a:cs typeface="Gill Sans"/>
              <a:sym typeface="Gill Sans"/>
            </a:endParaRPr>
          </a:p>
        </p:txBody>
      </p:sp>
      <p:pic>
        <p:nvPicPr>
          <p:cNvPr id="284" name="Google Shape;284;p28"/>
          <p:cNvPicPr preferRelativeResize="0"/>
          <p:nvPr/>
        </p:nvPicPr>
        <p:blipFill rotWithShape="1">
          <a:blip r:embed="rId3">
            <a:alphaModFix/>
          </a:blip>
          <a:srcRect b="0" l="5767" r="0" t="0"/>
          <a:stretch/>
        </p:blipFill>
        <p:spPr>
          <a:xfrm>
            <a:off x="3721301" y="861475"/>
            <a:ext cx="5272151" cy="3357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9"/>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0" name="Google Shape;290;p29"/>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3.5 Layer-wise Channel (Hardened) Pruning</a:t>
            </a:r>
            <a:endParaRPr/>
          </a:p>
        </p:txBody>
      </p:sp>
      <p:sp>
        <p:nvSpPr>
          <p:cNvPr id="291" name="Google Shape;291;p29"/>
          <p:cNvSpPr txBox="1"/>
          <p:nvPr/>
        </p:nvSpPr>
        <p:spPr>
          <a:xfrm>
            <a:off x="457199" y="1016001"/>
            <a:ext cx="7890900" cy="3578700"/>
          </a:xfrm>
          <a:prstGeom prst="rect">
            <a:avLst/>
          </a:prstGeom>
          <a:noFill/>
          <a:ln>
            <a:noFill/>
          </a:ln>
        </p:spPr>
        <p:txBody>
          <a:bodyPr anchorCtr="0" anchor="t" bIns="45700" lIns="91425" spcFirstLastPara="1" rIns="91425" wrap="square" tIns="45700">
            <a:normAutofit/>
          </a:bodyPr>
          <a:lstStyle/>
          <a:p>
            <a:pPr indent="0" lvl="0" marL="0" rtl="0" algn="l">
              <a:spcBef>
                <a:spcPts val="560"/>
              </a:spcBef>
              <a:spcAft>
                <a:spcPts val="0"/>
              </a:spcAft>
              <a:buNone/>
            </a:pPr>
            <a:r>
              <a:rPr lang="en-US">
                <a:solidFill>
                  <a:schemeClr val="accent6"/>
                </a:solidFill>
                <a:latin typeface="Gill Sans"/>
                <a:ea typeface="Gill Sans"/>
                <a:cs typeface="Gill Sans"/>
                <a:sym typeface="Gill Sans"/>
              </a:rPr>
              <a:t>A model compression technique that e</a:t>
            </a:r>
            <a:r>
              <a:rPr lang="en-US">
                <a:solidFill>
                  <a:schemeClr val="accent6"/>
                </a:solidFill>
                <a:latin typeface="Gill Sans"/>
                <a:ea typeface="Gill Sans"/>
                <a:cs typeface="Gill Sans"/>
                <a:sym typeface="Gill Sans"/>
              </a:rPr>
              <a:t>xtends layer-wise channel pruning by permanently removing pruned channels and updating the model architecture.</a:t>
            </a:r>
            <a:endParaRPr>
              <a:solidFill>
                <a:schemeClr val="accent6"/>
              </a:solidFill>
              <a:latin typeface="Gill Sans"/>
              <a:ea typeface="Gill Sans"/>
              <a:cs typeface="Gill Sans"/>
              <a:sym typeface="Gill Sans"/>
            </a:endParaRPr>
          </a:p>
          <a:p>
            <a:pPr indent="0" lvl="0" marL="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Collect the number of non-zero channels in each layer after pruning.</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Instantiate a new model with reduced dimensions matching the non-zero channels.</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Copy the non-zero weights into the new architecture, ensuring layer compatibility.</a:t>
            </a:r>
            <a:endParaRPr>
              <a:solidFill>
                <a:schemeClr val="accent6"/>
              </a:solidFill>
              <a:latin typeface="Gill Sans"/>
              <a:ea typeface="Gill Sans"/>
              <a:cs typeface="Gill Sans"/>
              <a:sym typeface="Gill Sans"/>
            </a:endParaRPr>
          </a:p>
          <a:p>
            <a:pPr indent="0" lvl="0" marL="0" rtl="0" algn="l">
              <a:spcBef>
                <a:spcPts val="560"/>
              </a:spcBef>
              <a:spcAft>
                <a:spcPts val="0"/>
              </a:spcAft>
              <a:buNone/>
            </a:pPr>
            <a:r>
              <a:t/>
            </a:r>
            <a:endParaRPr>
              <a:solidFill>
                <a:schemeClr val="accent6"/>
              </a:solidFill>
              <a:latin typeface="Gill Sans"/>
              <a:ea typeface="Gill Sans"/>
              <a:cs typeface="Gill Sans"/>
              <a:sym typeface="Gill Sans"/>
            </a:endParaRPr>
          </a:p>
          <a:p>
            <a:pPr indent="0" lvl="0" marL="0" rtl="0" algn="l">
              <a:spcBef>
                <a:spcPts val="560"/>
              </a:spcBef>
              <a:spcAft>
                <a:spcPts val="0"/>
              </a:spcAft>
              <a:buNone/>
            </a:pPr>
            <a:r>
              <a:rPr lang="en-US">
                <a:solidFill>
                  <a:schemeClr val="accent6"/>
                </a:solidFill>
                <a:latin typeface="Gill Sans"/>
                <a:ea typeface="Gill Sans"/>
                <a:cs typeface="Gill Sans"/>
                <a:sym typeface="Gill Sans"/>
              </a:rPr>
              <a:t>Experimental Setup:</a:t>
            </a:r>
            <a:endParaRPr>
              <a:solidFill>
                <a:schemeClr val="accent6"/>
              </a:solidFill>
              <a:latin typeface="Gill Sans"/>
              <a:ea typeface="Gill Sans"/>
              <a:cs typeface="Gill Sans"/>
              <a:sym typeface="Gill Sans"/>
            </a:endParaRPr>
          </a:p>
          <a:p>
            <a:pPr indent="-317500" lvl="0" marL="45720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Dataset: Imagenet validation dataset</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Model (Baseline): Pretrained VGG16</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Pruning Method: </a:t>
            </a:r>
            <a:r>
              <a:rPr lang="en-US">
                <a:solidFill>
                  <a:schemeClr val="accent6"/>
                </a:solidFill>
                <a:latin typeface="Gill Sans"/>
                <a:ea typeface="Gill Sans"/>
                <a:cs typeface="Gill Sans"/>
                <a:sym typeface="Gill Sans"/>
              </a:rPr>
              <a:t>Hardened Layer-Wise Channel Pruning.</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Prune Amounts: From 5% to 45% (increments of 5%)</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Eval Metric: Top-1 Accuracy, Model Runtime, Model Size</a:t>
            </a:r>
            <a:endParaRPr>
              <a:solidFill>
                <a:schemeClr val="accent6"/>
              </a:solidFill>
              <a:latin typeface="Gill Sans"/>
              <a:ea typeface="Gill Sans"/>
              <a:cs typeface="Gill Sans"/>
              <a:sym typeface="Gill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0"/>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7" name="Google Shape;297;p30"/>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3.5 Layer-wise Channel </a:t>
            </a:r>
            <a:r>
              <a:rPr lang="en-US">
                <a:solidFill>
                  <a:schemeClr val="accent1"/>
                </a:solidFill>
              </a:rPr>
              <a:t>(Hardened) </a:t>
            </a:r>
            <a:r>
              <a:rPr lang="en-US"/>
              <a:t>Pruning</a:t>
            </a:r>
            <a:endParaRPr/>
          </a:p>
        </p:txBody>
      </p:sp>
      <p:sp>
        <p:nvSpPr>
          <p:cNvPr id="298" name="Google Shape;298;p30"/>
          <p:cNvSpPr txBox="1"/>
          <p:nvPr/>
        </p:nvSpPr>
        <p:spPr>
          <a:xfrm>
            <a:off x="457199" y="1016000"/>
            <a:ext cx="36513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The relative top-1 accuracy drops sharply even at low pruning rates 5%-10% and becomes negligible beyond 15% pruning</a:t>
            </a:r>
            <a:endParaRPr>
              <a:solidFill>
                <a:schemeClr val="accent6"/>
              </a:solidFill>
              <a:latin typeface="Gill Sans"/>
              <a:ea typeface="Gill Sans"/>
              <a:cs typeface="Gill Sans"/>
              <a:sym typeface="Gill Sans"/>
            </a:endParaRPr>
          </a:p>
          <a:p>
            <a:pPr indent="0" lvl="0" marL="457200" marR="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This indicates that hardened channel pruning significantly affects the model's ability to retain meaningful features, as entire channels are permanently removed without retraining.</a:t>
            </a:r>
            <a:endParaRPr>
              <a:solidFill>
                <a:schemeClr val="accent6"/>
              </a:solidFill>
              <a:latin typeface="Gill Sans"/>
              <a:ea typeface="Gill Sans"/>
              <a:cs typeface="Gill Sans"/>
              <a:sym typeface="Gill Sans"/>
            </a:endParaRPr>
          </a:p>
        </p:txBody>
      </p:sp>
      <p:sp>
        <p:nvSpPr>
          <p:cNvPr id="299" name="Google Shape;299;p30"/>
          <p:cNvSpPr txBox="1"/>
          <p:nvPr/>
        </p:nvSpPr>
        <p:spPr>
          <a:xfrm>
            <a:off x="4404775" y="4474625"/>
            <a:ext cx="3862800" cy="492600"/>
          </a:xfrm>
          <a:prstGeom prst="rect">
            <a:avLst/>
          </a:prstGeom>
          <a:noFill/>
          <a:ln>
            <a:noFill/>
          </a:ln>
        </p:spPr>
        <p:txBody>
          <a:bodyPr anchorCtr="0" anchor="t" bIns="91425" lIns="91425" spcFirstLastPara="1" rIns="91425" wrap="square" tIns="91425">
            <a:spAutoFit/>
          </a:bodyPr>
          <a:lstStyle/>
          <a:p>
            <a:pPr indent="0" lvl="0" marL="0" rtl="0" algn="l">
              <a:spcBef>
                <a:spcPts val="560"/>
              </a:spcBef>
              <a:spcAft>
                <a:spcPts val="0"/>
              </a:spcAft>
              <a:buNone/>
            </a:pPr>
            <a:r>
              <a:rPr i="1" lang="en-US" sz="1000">
                <a:solidFill>
                  <a:schemeClr val="accent6"/>
                </a:solidFill>
                <a:latin typeface="Gill Sans"/>
                <a:ea typeface="Gill Sans"/>
                <a:cs typeface="Gill Sans"/>
                <a:sym typeface="Gill Sans"/>
              </a:rPr>
              <a:t>Fig. 4 (a): Plots for evaluating Top-1 Accuracy vs Pruned Amount via Layer-wise Channel Hardened Pruning Method</a:t>
            </a:r>
            <a:endParaRPr i="1" sz="1000"/>
          </a:p>
        </p:txBody>
      </p:sp>
      <p:pic>
        <p:nvPicPr>
          <p:cNvPr id="300" name="Google Shape;300;p30"/>
          <p:cNvPicPr preferRelativeResize="0"/>
          <p:nvPr/>
        </p:nvPicPr>
        <p:blipFill rotWithShape="1">
          <a:blip r:embed="rId3">
            <a:alphaModFix/>
          </a:blip>
          <a:srcRect b="0" l="0" r="66412" t="0"/>
          <a:stretch/>
        </p:blipFill>
        <p:spPr>
          <a:xfrm>
            <a:off x="4520825" y="891725"/>
            <a:ext cx="3651302" cy="362541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1"/>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06" name="Google Shape;306;p31"/>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3.5 Layer-wise Channel </a:t>
            </a:r>
            <a:r>
              <a:rPr lang="en-US">
                <a:solidFill>
                  <a:schemeClr val="accent1"/>
                </a:solidFill>
              </a:rPr>
              <a:t>(Hardened) </a:t>
            </a:r>
            <a:r>
              <a:rPr lang="en-US"/>
              <a:t>Pruning</a:t>
            </a:r>
            <a:endParaRPr/>
          </a:p>
        </p:txBody>
      </p:sp>
      <p:sp>
        <p:nvSpPr>
          <p:cNvPr id="307" name="Google Shape;307;p31"/>
          <p:cNvSpPr txBox="1"/>
          <p:nvPr/>
        </p:nvSpPr>
        <p:spPr>
          <a:xfrm>
            <a:off x="457200" y="1016000"/>
            <a:ext cx="39582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The relative runtime decreases gradually as pruning increases</a:t>
            </a:r>
            <a:endParaRPr>
              <a:solidFill>
                <a:schemeClr val="accent6"/>
              </a:solidFill>
              <a:latin typeface="Gill Sans"/>
              <a:ea typeface="Gill Sans"/>
              <a:cs typeface="Gill Sans"/>
              <a:sym typeface="Gill Sans"/>
            </a:endParaRPr>
          </a:p>
          <a:p>
            <a:pPr indent="0" lvl="0" marL="457200" marR="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At 45% pruning, the runtime reduces to nearly 76% of the original, demonstrating the benefits of structured sparsity.</a:t>
            </a:r>
            <a:endParaRPr>
              <a:solidFill>
                <a:schemeClr val="accent6"/>
              </a:solidFill>
              <a:latin typeface="Gill Sans"/>
              <a:ea typeface="Gill Sans"/>
              <a:cs typeface="Gill Sans"/>
              <a:sym typeface="Gill Sans"/>
            </a:endParaRPr>
          </a:p>
        </p:txBody>
      </p:sp>
      <p:sp>
        <p:nvSpPr>
          <p:cNvPr id="308" name="Google Shape;308;p31"/>
          <p:cNvSpPr txBox="1"/>
          <p:nvPr/>
        </p:nvSpPr>
        <p:spPr>
          <a:xfrm>
            <a:off x="4826000" y="4227775"/>
            <a:ext cx="3776100" cy="492600"/>
          </a:xfrm>
          <a:prstGeom prst="rect">
            <a:avLst/>
          </a:prstGeom>
          <a:noFill/>
          <a:ln>
            <a:noFill/>
          </a:ln>
        </p:spPr>
        <p:txBody>
          <a:bodyPr anchorCtr="0" anchor="t" bIns="91425" lIns="91425" spcFirstLastPara="1" rIns="91425" wrap="square" tIns="91425">
            <a:spAutoFit/>
          </a:bodyPr>
          <a:lstStyle/>
          <a:p>
            <a:pPr indent="0" lvl="0" marL="0" rtl="0" algn="l">
              <a:spcBef>
                <a:spcPts val="560"/>
              </a:spcBef>
              <a:spcAft>
                <a:spcPts val="0"/>
              </a:spcAft>
              <a:buNone/>
            </a:pPr>
            <a:r>
              <a:rPr i="1" lang="en-US" sz="1000">
                <a:solidFill>
                  <a:schemeClr val="accent6"/>
                </a:solidFill>
                <a:latin typeface="Gill Sans"/>
                <a:ea typeface="Gill Sans"/>
                <a:cs typeface="Gill Sans"/>
                <a:sym typeface="Gill Sans"/>
              </a:rPr>
              <a:t>Fig. 4 (b) : Plots for evaluating Runtime vs Pruned Amount via Layer-wise Channel Hardened Pruning Method</a:t>
            </a:r>
            <a:endParaRPr i="1" sz="1000"/>
          </a:p>
        </p:txBody>
      </p:sp>
      <p:pic>
        <p:nvPicPr>
          <p:cNvPr id="309" name="Google Shape;309;p31"/>
          <p:cNvPicPr preferRelativeResize="0"/>
          <p:nvPr/>
        </p:nvPicPr>
        <p:blipFill rotWithShape="1">
          <a:blip r:embed="rId3">
            <a:alphaModFix/>
          </a:blip>
          <a:srcRect b="0" l="33358" r="33421" t="0"/>
          <a:stretch/>
        </p:blipFill>
        <p:spPr>
          <a:xfrm>
            <a:off x="4826000" y="797275"/>
            <a:ext cx="3405076" cy="341864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2"/>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15" name="Google Shape;315;p32"/>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3.5 Layer-wise Channel </a:t>
            </a:r>
            <a:r>
              <a:rPr lang="en-US">
                <a:solidFill>
                  <a:schemeClr val="accent1"/>
                </a:solidFill>
              </a:rPr>
              <a:t>(Hardened) </a:t>
            </a:r>
            <a:r>
              <a:rPr lang="en-US"/>
              <a:t>Pruning</a:t>
            </a:r>
            <a:endParaRPr/>
          </a:p>
        </p:txBody>
      </p:sp>
      <p:sp>
        <p:nvSpPr>
          <p:cNvPr id="316" name="Google Shape;316;p32"/>
          <p:cNvSpPr txBox="1"/>
          <p:nvPr/>
        </p:nvSpPr>
        <p:spPr>
          <a:xfrm>
            <a:off x="457200" y="1016000"/>
            <a:ext cx="43074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The relative model size decreases linearly with the pruning rate</a:t>
            </a:r>
            <a:endParaRPr>
              <a:solidFill>
                <a:schemeClr val="accent6"/>
              </a:solidFill>
              <a:latin typeface="Gill Sans"/>
              <a:ea typeface="Gill Sans"/>
              <a:cs typeface="Gill Sans"/>
              <a:sym typeface="Gill Sans"/>
            </a:endParaRPr>
          </a:p>
          <a:p>
            <a:pPr indent="0" lvl="0" marL="457200" marR="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Reaches less than 60% of the original size at 45% pruning.</a:t>
            </a:r>
            <a:endParaRPr>
              <a:solidFill>
                <a:schemeClr val="accent6"/>
              </a:solidFill>
              <a:latin typeface="Gill Sans"/>
              <a:ea typeface="Gill Sans"/>
              <a:cs typeface="Gill Sans"/>
              <a:sym typeface="Gill Sans"/>
            </a:endParaRPr>
          </a:p>
        </p:txBody>
      </p:sp>
      <p:sp>
        <p:nvSpPr>
          <p:cNvPr id="317" name="Google Shape;317;p32"/>
          <p:cNvSpPr txBox="1"/>
          <p:nvPr/>
        </p:nvSpPr>
        <p:spPr>
          <a:xfrm>
            <a:off x="5071525" y="4483900"/>
            <a:ext cx="3658800" cy="492600"/>
          </a:xfrm>
          <a:prstGeom prst="rect">
            <a:avLst/>
          </a:prstGeom>
          <a:noFill/>
          <a:ln>
            <a:noFill/>
          </a:ln>
        </p:spPr>
        <p:txBody>
          <a:bodyPr anchorCtr="0" anchor="t" bIns="91425" lIns="91425" spcFirstLastPara="1" rIns="91425" wrap="square" tIns="91425">
            <a:spAutoFit/>
          </a:bodyPr>
          <a:lstStyle/>
          <a:p>
            <a:pPr indent="0" lvl="0" marL="0" rtl="0" algn="l">
              <a:spcBef>
                <a:spcPts val="560"/>
              </a:spcBef>
              <a:spcAft>
                <a:spcPts val="0"/>
              </a:spcAft>
              <a:buNone/>
            </a:pPr>
            <a:r>
              <a:rPr i="1" lang="en-US" sz="1000">
                <a:solidFill>
                  <a:schemeClr val="accent6"/>
                </a:solidFill>
                <a:latin typeface="Gill Sans"/>
                <a:ea typeface="Gill Sans"/>
                <a:cs typeface="Gill Sans"/>
                <a:sym typeface="Gill Sans"/>
              </a:rPr>
              <a:t>Fig. 4 </a:t>
            </a:r>
            <a:r>
              <a:rPr i="1" lang="en-US" sz="1000">
                <a:solidFill>
                  <a:schemeClr val="accent6"/>
                </a:solidFill>
                <a:latin typeface="Gill Sans"/>
                <a:ea typeface="Gill Sans"/>
                <a:cs typeface="Gill Sans"/>
                <a:sym typeface="Gill Sans"/>
              </a:rPr>
              <a:t>(c)</a:t>
            </a:r>
            <a:r>
              <a:rPr i="1" lang="en-US" sz="1000">
                <a:solidFill>
                  <a:schemeClr val="accent6"/>
                </a:solidFill>
                <a:latin typeface="Gill Sans"/>
                <a:ea typeface="Gill Sans"/>
                <a:cs typeface="Gill Sans"/>
                <a:sym typeface="Gill Sans"/>
              </a:rPr>
              <a:t>: </a:t>
            </a:r>
            <a:r>
              <a:rPr i="1" lang="en-US" sz="1000">
                <a:solidFill>
                  <a:schemeClr val="accent6"/>
                </a:solidFill>
                <a:latin typeface="Gill Sans"/>
                <a:ea typeface="Gill Sans"/>
                <a:cs typeface="Gill Sans"/>
                <a:sym typeface="Gill Sans"/>
              </a:rPr>
              <a:t>Plots for evaluating Model size vs Pruned Amount via Layer-wise Channel Hardened Pruning Method</a:t>
            </a:r>
            <a:endParaRPr i="1" sz="1000"/>
          </a:p>
        </p:txBody>
      </p:sp>
      <p:pic>
        <p:nvPicPr>
          <p:cNvPr id="318" name="Google Shape;318;p32"/>
          <p:cNvPicPr preferRelativeResize="0"/>
          <p:nvPr/>
        </p:nvPicPr>
        <p:blipFill rotWithShape="1">
          <a:blip r:embed="rId3">
            <a:alphaModFix/>
          </a:blip>
          <a:srcRect b="0" l="66458" r="0" t="0"/>
          <a:stretch/>
        </p:blipFill>
        <p:spPr>
          <a:xfrm>
            <a:off x="5071525" y="1047000"/>
            <a:ext cx="3468227" cy="344838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3"/>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4" name="Google Shape;324;p33"/>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Comparisons of all the Pruning Methods</a:t>
            </a:r>
            <a:endParaRPr/>
          </a:p>
        </p:txBody>
      </p:sp>
      <p:sp>
        <p:nvSpPr>
          <p:cNvPr id="325" name="Google Shape;325;p33"/>
          <p:cNvSpPr txBox="1"/>
          <p:nvPr/>
        </p:nvSpPr>
        <p:spPr>
          <a:xfrm>
            <a:off x="457200" y="1016000"/>
            <a:ext cx="4307400" cy="3578700"/>
          </a:xfrm>
          <a:prstGeom prst="rect">
            <a:avLst/>
          </a:prstGeom>
          <a:noFill/>
          <a:ln>
            <a:noFill/>
          </a:ln>
        </p:spPr>
        <p:txBody>
          <a:bodyPr anchorCtr="0" anchor="t" bIns="45700" lIns="91425" spcFirstLastPara="1" rIns="91425" wrap="square" tIns="45700">
            <a:normAutofit/>
          </a:bodyPr>
          <a:lstStyle/>
          <a:p>
            <a:pPr indent="0" lvl="0" marL="0" marR="0" rtl="0" algn="l">
              <a:spcBef>
                <a:spcPts val="560"/>
              </a:spcBef>
              <a:spcAft>
                <a:spcPts val="0"/>
              </a:spcAft>
              <a:buNone/>
            </a:pPr>
            <a:r>
              <a:t/>
            </a:r>
            <a:endParaRPr>
              <a:solidFill>
                <a:schemeClr val="accent6"/>
              </a:solidFill>
              <a:latin typeface="Gill Sans"/>
              <a:ea typeface="Gill Sans"/>
              <a:cs typeface="Gill Sans"/>
              <a:sym typeface="Gill Sans"/>
            </a:endParaRPr>
          </a:p>
        </p:txBody>
      </p:sp>
      <p:sp>
        <p:nvSpPr>
          <p:cNvPr id="326" name="Google Shape;326;p33"/>
          <p:cNvSpPr txBox="1"/>
          <p:nvPr/>
        </p:nvSpPr>
        <p:spPr>
          <a:xfrm>
            <a:off x="2578500" y="4405375"/>
            <a:ext cx="3987000" cy="338700"/>
          </a:xfrm>
          <a:prstGeom prst="rect">
            <a:avLst/>
          </a:prstGeom>
          <a:noFill/>
          <a:ln>
            <a:noFill/>
          </a:ln>
        </p:spPr>
        <p:txBody>
          <a:bodyPr anchorCtr="0" anchor="t" bIns="91425" lIns="91425" spcFirstLastPara="1" rIns="91425" wrap="square" tIns="91425">
            <a:spAutoFit/>
          </a:bodyPr>
          <a:lstStyle/>
          <a:p>
            <a:pPr indent="0" lvl="0" marL="0" rtl="0" algn="l">
              <a:spcBef>
                <a:spcPts val="560"/>
              </a:spcBef>
              <a:spcAft>
                <a:spcPts val="0"/>
              </a:spcAft>
              <a:buNone/>
            </a:pPr>
            <a:r>
              <a:rPr i="1" lang="en-US" sz="1000">
                <a:solidFill>
                  <a:schemeClr val="accent6"/>
                </a:solidFill>
                <a:latin typeface="Gill Sans"/>
                <a:ea typeface="Gill Sans"/>
                <a:cs typeface="Gill Sans"/>
                <a:sym typeface="Gill Sans"/>
              </a:rPr>
              <a:t>Fig. 5: Plots for comparing Top-1 Accuracy of all the pruning methods</a:t>
            </a:r>
            <a:endParaRPr i="1" sz="1000"/>
          </a:p>
        </p:txBody>
      </p:sp>
      <p:pic>
        <p:nvPicPr>
          <p:cNvPr id="327" name="Google Shape;327;p33"/>
          <p:cNvPicPr preferRelativeResize="0"/>
          <p:nvPr/>
        </p:nvPicPr>
        <p:blipFill rotWithShape="1">
          <a:blip r:embed="rId3">
            <a:alphaModFix/>
          </a:blip>
          <a:srcRect b="0" l="0" r="0" t="6838"/>
          <a:stretch/>
        </p:blipFill>
        <p:spPr>
          <a:xfrm>
            <a:off x="1436450" y="1092200"/>
            <a:ext cx="5926108" cy="3313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4"/>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33" name="Google Shape;333;p34"/>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4. Iterative Pruning</a:t>
            </a:r>
            <a:endParaRPr/>
          </a:p>
        </p:txBody>
      </p:sp>
      <p:sp>
        <p:nvSpPr>
          <p:cNvPr id="334" name="Google Shape;334;p34"/>
          <p:cNvSpPr txBox="1"/>
          <p:nvPr/>
        </p:nvSpPr>
        <p:spPr>
          <a:xfrm>
            <a:off x="479499" y="1003814"/>
            <a:ext cx="78909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Algorithm</a:t>
            </a:r>
            <a:endParaRPr>
              <a:solidFill>
                <a:schemeClr val="dk1"/>
              </a:solidFill>
              <a:latin typeface="Gill Sans"/>
              <a:ea typeface="Gill Sans"/>
              <a:cs typeface="Gill Sans"/>
              <a:sym typeface="Gill Sans"/>
            </a:endParaRPr>
          </a:p>
          <a:p>
            <a:pPr indent="-317500" lvl="1" marL="9144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Initialize the model.</a:t>
            </a:r>
            <a:endParaRPr>
              <a:solidFill>
                <a:schemeClr val="dk1"/>
              </a:solidFill>
              <a:latin typeface="Gill Sans"/>
              <a:ea typeface="Gill Sans"/>
              <a:cs typeface="Gill Sans"/>
              <a:sym typeface="Gill Sans"/>
            </a:endParaRPr>
          </a:p>
          <a:p>
            <a:pPr indent="-317500" lvl="1" marL="9144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Train the model.</a:t>
            </a:r>
            <a:endParaRPr>
              <a:solidFill>
                <a:schemeClr val="dk1"/>
              </a:solidFill>
              <a:latin typeface="Gill Sans"/>
              <a:ea typeface="Gill Sans"/>
              <a:cs typeface="Gill Sans"/>
              <a:sym typeface="Gill Sans"/>
            </a:endParaRPr>
          </a:p>
          <a:p>
            <a:pPr indent="-317500" lvl="1" marL="9144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Prune </a:t>
            </a:r>
            <a:r>
              <a:rPr b="1" lang="en-US">
                <a:solidFill>
                  <a:schemeClr val="dk1"/>
                </a:solidFill>
                <a:latin typeface="Gill Sans"/>
                <a:ea typeface="Gill Sans"/>
                <a:cs typeface="Gill Sans"/>
                <a:sym typeface="Gill Sans"/>
              </a:rPr>
              <a:t>x% </a:t>
            </a:r>
            <a:r>
              <a:rPr lang="en-US">
                <a:solidFill>
                  <a:schemeClr val="dk1"/>
                </a:solidFill>
                <a:latin typeface="Gill Sans"/>
                <a:ea typeface="Gill Sans"/>
                <a:cs typeface="Gill Sans"/>
                <a:sym typeface="Gill Sans"/>
              </a:rPr>
              <a:t>of </a:t>
            </a:r>
            <a:r>
              <a:rPr lang="en-US">
                <a:solidFill>
                  <a:schemeClr val="dk1"/>
                </a:solidFill>
                <a:latin typeface="Gill Sans"/>
                <a:ea typeface="Gill Sans"/>
                <a:cs typeface="Gill Sans"/>
                <a:sym typeface="Gill Sans"/>
              </a:rPr>
              <a:t>weights</a:t>
            </a:r>
            <a:r>
              <a:rPr lang="en-US">
                <a:solidFill>
                  <a:schemeClr val="dk1"/>
                </a:solidFill>
                <a:latin typeface="Gill Sans"/>
                <a:ea typeface="Gill Sans"/>
                <a:cs typeface="Gill Sans"/>
                <a:sym typeface="Gill Sans"/>
              </a:rPr>
              <a:t> with the smallest magnitude.</a:t>
            </a:r>
            <a:endParaRPr>
              <a:solidFill>
                <a:schemeClr val="dk1"/>
              </a:solidFill>
              <a:latin typeface="Gill Sans"/>
              <a:ea typeface="Gill Sans"/>
              <a:cs typeface="Gill Sans"/>
              <a:sym typeface="Gill Sans"/>
            </a:endParaRPr>
          </a:p>
          <a:p>
            <a:pPr indent="-317500" lvl="1" marL="9144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Repeat until </a:t>
            </a:r>
            <a:r>
              <a:rPr lang="en-US">
                <a:solidFill>
                  <a:schemeClr val="dk1"/>
                </a:solidFill>
                <a:latin typeface="Gill Sans"/>
                <a:ea typeface="Gill Sans"/>
                <a:cs typeface="Gill Sans"/>
                <a:sym typeface="Gill Sans"/>
              </a:rPr>
              <a:t>desired sparsity/accuracy is met. </a:t>
            </a:r>
            <a:r>
              <a:rPr lang="en-US">
                <a:solidFill>
                  <a:schemeClr val="dk1"/>
                </a:solidFill>
                <a:latin typeface="Gill Sans"/>
                <a:ea typeface="Gill Sans"/>
                <a:cs typeface="Gill Sans"/>
                <a:sym typeface="Gill Sans"/>
              </a:rPr>
              <a:t> </a:t>
            </a:r>
            <a:endParaRPr>
              <a:solidFill>
                <a:schemeClr val="dk1"/>
              </a:solidFill>
              <a:latin typeface="Gill Sans"/>
              <a:ea typeface="Gill Sans"/>
              <a:cs typeface="Gill Sans"/>
              <a:sym typeface="Gill Sans"/>
            </a:endParaRPr>
          </a:p>
        </p:txBody>
      </p:sp>
      <p:pic>
        <p:nvPicPr>
          <p:cNvPr id="335" name="Google Shape;335;p34"/>
          <p:cNvPicPr preferRelativeResize="0"/>
          <p:nvPr/>
        </p:nvPicPr>
        <p:blipFill rotWithShape="1">
          <a:blip r:embed="rId3">
            <a:alphaModFix/>
          </a:blip>
          <a:srcRect b="7800" l="0" r="0" t="0"/>
          <a:stretch/>
        </p:blipFill>
        <p:spPr>
          <a:xfrm>
            <a:off x="6489400" y="1473200"/>
            <a:ext cx="1708576" cy="2639925"/>
          </a:xfrm>
          <a:prstGeom prst="rect">
            <a:avLst/>
          </a:prstGeom>
          <a:noFill/>
          <a:ln>
            <a:noFill/>
          </a:ln>
        </p:spPr>
      </p:pic>
      <p:sp>
        <p:nvSpPr>
          <p:cNvPr id="336" name="Google Shape;336;p34"/>
          <p:cNvSpPr txBox="1"/>
          <p:nvPr/>
        </p:nvSpPr>
        <p:spPr>
          <a:xfrm>
            <a:off x="6439450" y="4084550"/>
            <a:ext cx="19767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accent6"/>
                </a:solidFill>
                <a:latin typeface="Gill Sans"/>
                <a:ea typeface="Gill Sans"/>
                <a:cs typeface="Gill Sans"/>
                <a:sym typeface="Gill Sans"/>
              </a:rPr>
              <a:t>Fig. 6: Three S</a:t>
            </a:r>
            <a:r>
              <a:rPr i="1" lang="en-US" sz="1200">
                <a:solidFill>
                  <a:schemeClr val="accent6"/>
                </a:solidFill>
                <a:latin typeface="Gill Sans"/>
                <a:ea typeface="Gill Sans"/>
                <a:cs typeface="Gill Sans"/>
                <a:sym typeface="Gill Sans"/>
              </a:rPr>
              <a:t>tage</a:t>
            </a:r>
            <a:r>
              <a:rPr i="1" lang="en-US" sz="1200">
                <a:solidFill>
                  <a:schemeClr val="accent6"/>
                </a:solidFill>
                <a:latin typeface="Gill Sans"/>
                <a:ea typeface="Gill Sans"/>
                <a:cs typeface="Gill Sans"/>
                <a:sym typeface="Gill Sans"/>
              </a:rPr>
              <a:t> Iterative Pruning Pipeline</a:t>
            </a:r>
            <a:endParaRPr i="1" sz="1200">
              <a:solidFill>
                <a:schemeClr val="accent6"/>
              </a:solidFill>
              <a:latin typeface="Gill Sans"/>
              <a:ea typeface="Gill Sans"/>
              <a:cs typeface="Gill Sans"/>
              <a:sym typeface="Gill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5"/>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42" name="Google Shape;342;p35"/>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4. Dataset </a:t>
            </a:r>
            <a:endParaRPr/>
          </a:p>
        </p:txBody>
      </p:sp>
      <p:sp>
        <p:nvSpPr>
          <p:cNvPr id="343" name="Google Shape;343;p35"/>
          <p:cNvSpPr txBox="1"/>
          <p:nvPr/>
        </p:nvSpPr>
        <p:spPr>
          <a:xfrm>
            <a:off x="479501" y="927625"/>
            <a:ext cx="79368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Due to lack of computational resources, we only use the validation part of the ImageNet dataset</a:t>
            </a:r>
            <a:r>
              <a:rPr baseline="30000" lang="en-US">
                <a:solidFill>
                  <a:srgbClr val="FF0000"/>
                </a:solidFill>
                <a:latin typeface="Gill Sans"/>
                <a:ea typeface="Gill Sans"/>
                <a:cs typeface="Gill Sans"/>
                <a:sym typeface="Gill Sans"/>
              </a:rPr>
              <a:t>[*]</a:t>
            </a:r>
            <a:endParaRPr baseline="30000">
              <a:solidFill>
                <a:srgbClr val="FF0000"/>
              </a:solidFill>
              <a:latin typeface="Gill Sans"/>
              <a:ea typeface="Gill Sans"/>
              <a:cs typeface="Gill Sans"/>
              <a:sym typeface="Gill Sans"/>
            </a:endParaRPr>
          </a:p>
          <a:p>
            <a:pPr indent="-317500" lvl="1" marL="9144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Consists of 50000 images belonging to 1000 different categories. </a:t>
            </a:r>
            <a:endParaRPr>
              <a:solidFill>
                <a:schemeClr val="dk1"/>
              </a:solidFill>
              <a:latin typeface="Gill Sans"/>
              <a:ea typeface="Gill Sans"/>
              <a:cs typeface="Gill Sans"/>
              <a:sym typeface="Gill Sans"/>
            </a:endParaRPr>
          </a:p>
          <a:p>
            <a:pPr indent="-317500" lvl="1" marL="9144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We split these 50000 images into training/testing splits in the ratio 90:10. </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p:txBody>
      </p:sp>
      <p:pic>
        <p:nvPicPr>
          <p:cNvPr id="344" name="Google Shape;344;p35"/>
          <p:cNvPicPr preferRelativeResize="0"/>
          <p:nvPr/>
        </p:nvPicPr>
        <p:blipFill rotWithShape="1">
          <a:blip r:embed="rId3">
            <a:alphaModFix/>
          </a:blip>
          <a:srcRect b="15913" l="0" r="0" t="13330"/>
          <a:stretch/>
        </p:blipFill>
        <p:spPr>
          <a:xfrm>
            <a:off x="2271450" y="2084925"/>
            <a:ext cx="4315423" cy="1526774"/>
          </a:xfrm>
          <a:prstGeom prst="rect">
            <a:avLst/>
          </a:prstGeom>
          <a:noFill/>
          <a:ln>
            <a:noFill/>
          </a:ln>
        </p:spPr>
      </p:pic>
      <p:sp>
        <p:nvSpPr>
          <p:cNvPr id="345" name="Google Shape;345;p35"/>
          <p:cNvSpPr txBox="1"/>
          <p:nvPr/>
        </p:nvSpPr>
        <p:spPr>
          <a:xfrm>
            <a:off x="2294275" y="4846360"/>
            <a:ext cx="6007200" cy="4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600">
                <a:solidFill>
                  <a:schemeClr val="dk1"/>
                </a:solidFill>
                <a:highlight>
                  <a:srgbClr val="FFFFFF"/>
                </a:highlight>
              </a:rPr>
              <a:t>[*] J. Deng, W. Dong, R. Socher, L. -J. Li, Kai Li and Li Fei-Fei, "ImageNet: A large-scale hierarchical image database," </a:t>
            </a:r>
            <a:r>
              <a:rPr i="1" lang="en-US" sz="600">
                <a:solidFill>
                  <a:schemeClr val="dk1"/>
                </a:solidFill>
                <a:highlight>
                  <a:srgbClr val="FFFFFF"/>
                </a:highlight>
              </a:rPr>
              <a:t>2009 IEEE Conference on Computer Vision and Pattern Recognition</a:t>
            </a:r>
            <a:r>
              <a:rPr lang="en-US" sz="600">
                <a:solidFill>
                  <a:schemeClr val="dk1"/>
                </a:solidFill>
                <a:highlight>
                  <a:srgbClr val="FFFFFF"/>
                </a:highlight>
              </a:rPr>
              <a:t>, Miami, FL, USA, 2009, pp. 248-255, doi: 10.1109/CVPR.2009.5206848.</a:t>
            </a:r>
            <a:endParaRPr sz="600">
              <a:solidFill>
                <a:schemeClr val="dk1"/>
              </a:solidFill>
              <a:latin typeface="Gill Sans"/>
              <a:ea typeface="Gill Sans"/>
              <a:cs typeface="Gill Sans"/>
              <a:sym typeface="Gill Sans"/>
            </a:endParaRPr>
          </a:p>
        </p:txBody>
      </p:sp>
      <p:sp>
        <p:nvSpPr>
          <p:cNvPr id="346" name="Google Shape;346;p35"/>
          <p:cNvSpPr txBox="1"/>
          <p:nvPr/>
        </p:nvSpPr>
        <p:spPr>
          <a:xfrm>
            <a:off x="3351360" y="3489266"/>
            <a:ext cx="2676000" cy="49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accent6"/>
                </a:solidFill>
                <a:latin typeface="Gill Sans"/>
                <a:ea typeface="Gill Sans"/>
                <a:cs typeface="Gill Sans"/>
                <a:sym typeface="Gill Sans"/>
              </a:rPr>
              <a:t>Fig 7: Samples from ImageNet Dataset</a:t>
            </a:r>
            <a:endParaRPr i="1" sz="1200">
              <a:solidFill>
                <a:schemeClr val="accent6"/>
              </a:solidFill>
              <a:latin typeface="Gill Sans"/>
              <a:ea typeface="Gill Sans"/>
              <a:cs typeface="Gill Sans"/>
              <a:sym typeface="Gill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6"/>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52" name="Google Shape;352;p36"/>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4. Experimental Setup</a:t>
            </a:r>
            <a:endParaRPr/>
          </a:p>
        </p:txBody>
      </p:sp>
      <p:sp>
        <p:nvSpPr>
          <p:cNvPr id="353" name="Google Shape;353;p36"/>
          <p:cNvSpPr txBox="1"/>
          <p:nvPr/>
        </p:nvSpPr>
        <p:spPr>
          <a:xfrm>
            <a:off x="479500" y="1097575"/>
            <a:ext cx="7890900" cy="3022200"/>
          </a:xfrm>
          <a:prstGeom prst="rect">
            <a:avLst/>
          </a:prstGeom>
          <a:noFill/>
          <a:ln>
            <a:noFill/>
          </a:ln>
        </p:spPr>
        <p:txBody>
          <a:bodyPr anchorCtr="0" anchor="t" bIns="45700" lIns="91425" spcFirstLastPara="1" rIns="91425" wrap="square" tIns="45700">
            <a:normAutofit lnSpcReduction="20000"/>
          </a:bodyPr>
          <a:lstStyle/>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We train the model in Kaggle environment with 16 Gb T4 GPU and 30 Gb CPU RAM.</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Optimizer: Stochastic Gradient Descent</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Learning Rate: 0.001</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Momentum: 0.9</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Pruning Method: L1 norm-based Layer Pruning + L1 norm-based Layer Channel Pruning.</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Prune Amount every Iteration: 10%</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Epochs every Iteration: 7</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a:p>
            <a:pPr indent="-317500" lvl="0" marL="45720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Prune Amount every Iteration: 25%</a:t>
            </a:r>
            <a:endParaRPr>
              <a:solidFill>
                <a:schemeClr val="dk1"/>
              </a:solidFill>
              <a:latin typeface="Gill Sans"/>
              <a:ea typeface="Gill Sans"/>
              <a:cs typeface="Gill Sans"/>
              <a:sym typeface="Gill Sans"/>
            </a:endParaRPr>
          </a:p>
          <a:p>
            <a:pPr indent="-317500" lvl="0" marL="45720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Epochs every Iteration: 7</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p:txBody>
      </p:sp>
      <p:sp>
        <p:nvSpPr>
          <p:cNvPr id="354" name="Google Shape;354;p36"/>
          <p:cNvSpPr txBox="1"/>
          <p:nvPr/>
        </p:nvSpPr>
        <p:spPr>
          <a:xfrm>
            <a:off x="2378725" y="4869600"/>
            <a:ext cx="52968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600">
                <a:solidFill>
                  <a:srgbClr val="FF0000"/>
                </a:solidFill>
                <a:latin typeface="Gill Sans"/>
                <a:ea typeface="Gill Sans"/>
                <a:cs typeface="Gill Sans"/>
                <a:sym typeface="Gill Sans"/>
              </a:rPr>
              <a:t>[*]</a:t>
            </a:r>
            <a:r>
              <a:rPr lang="en-US" sz="600">
                <a:solidFill>
                  <a:schemeClr val="accent6"/>
                </a:solidFill>
                <a:latin typeface="Gill Sans"/>
                <a:ea typeface="Gill Sans"/>
                <a:cs typeface="Gill Sans"/>
                <a:sym typeface="Gill Sans"/>
              </a:rPr>
              <a:t>: Muhammad Hasnain Javid. (2022). Melanoma Skin Cancer Dataset of 10000 Images [Data set]. Kaggle. https://doi.org/10.34740/KAGGLE/DSV/3376422</a:t>
            </a:r>
            <a:endParaRPr sz="600">
              <a:solidFill>
                <a:schemeClr val="accent6"/>
              </a:solidFill>
              <a:latin typeface="Gill Sans"/>
              <a:ea typeface="Gill Sans"/>
              <a:cs typeface="Gill Sans"/>
              <a:sym typeface="Gill Sans"/>
            </a:endParaRPr>
          </a:p>
        </p:txBody>
      </p:sp>
      <p:sp>
        <p:nvSpPr>
          <p:cNvPr id="355" name="Google Shape;355;p36"/>
          <p:cNvSpPr txBox="1"/>
          <p:nvPr/>
        </p:nvSpPr>
        <p:spPr>
          <a:xfrm>
            <a:off x="607946" y="2022107"/>
            <a:ext cx="65856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chemeClr val="dk1"/>
                </a:solidFill>
                <a:latin typeface="Gill Sans"/>
                <a:ea typeface="Gill Sans"/>
                <a:cs typeface="Gill Sans"/>
                <a:sym typeface="Gill Sans"/>
              </a:rPr>
              <a:t>Iterative Layer Channel Pruning</a:t>
            </a:r>
            <a:endParaRPr b="1" sz="1800">
              <a:solidFill>
                <a:schemeClr val="dk1"/>
              </a:solidFill>
              <a:latin typeface="Gill Sans"/>
              <a:ea typeface="Gill Sans"/>
              <a:cs typeface="Gill Sans"/>
              <a:sym typeface="Gill Sans"/>
            </a:endParaRPr>
          </a:p>
        </p:txBody>
      </p:sp>
      <p:sp>
        <p:nvSpPr>
          <p:cNvPr id="356" name="Google Shape;356;p36"/>
          <p:cNvSpPr txBox="1"/>
          <p:nvPr/>
        </p:nvSpPr>
        <p:spPr>
          <a:xfrm>
            <a:off x="607946" y="2911294"/>
            <a:ext cx="65856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chemeClr val="dk1"/>
                </a:solidFill>
                <a:latin typeface="Gill Sans"/>
                <a:ea typeface="Gill Sans"/>
                <a:cs typeface="Gill Sans"/>
                <a:sym typeface="Gill Sans"/>
              </a:rPr>
              <a:t>Iterative Layer Pruning</a:t>
            </a:r>
            <a:endParaRPr b="1" sz="1800">
              <a:solidFill>
                <a:schemeClr val="dk1"/>
              </a:solidFill>
              <a:latin typeface="Gill Sans"/>
              <a:ea typeface="Gill Sans"/>
              <a:cs typeface="Gill Sans"/>
              <a:sym typeface="Gill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7"/>
          <p:cNvSpPr txBox="1"/>
          <p:nvPr/>
        </p:nvSpPr>
        <p:spPr>
          <a:xfrm>
            <a:off x="232301" y="1003838"/>
            <a:ext cx="8385300" cy="3578700"/>
          </a:xfrm>
          <a:prstGeom prst="rect">
            <a:avLst/>
          </a:prstGeom>
          <a:noFill/>
          <a:ln>
            <a:noFill/>
          </a:ln>
        </p:spPr>
        <p:txBody>
          <a:bodyPr anchorCtr="0" anchor="t" bIns="45700" lIns="91425" spcFirstLastPara="1" rIns="91425" wrap="square" tIns="45700">
            <a:normAutofit/>
          </a:bodyPr>
          <a:lstStyle/>
          <a:p>
            <a:pPr indent="-317500" lvl="0" marL="457200" marR="0" rtl="0" algn="just">
              <a:spcBef>
                <a:spcPts val="0"/>
              </a:spcBef>
              <a:spcAft>
                <a:spcPts val="0"/>
              </a:spcAft>
              <a:buClr>
                <a:schemeClr val="dk1"/>
              </a:buClr>
              <a:buSzPts val="1400"/>
              <a:buChar char="●"/>
            </a:pPr>
            <a:r>
              <a:rPr lang="en-US">
                <a:solidFill>
                  <a:schemeClr val="dk1"/>
                </a:solidFill>
                <a:latin typeface="Gill Sans"/>
                <a:ea typeface="Gill Sans"/>
                <a:cs typeface="Gill Sans"/>
                <a:sym typeface="Gill Sans"/>
              </a:rPr>
              <a:t>Model is able to recover a lot of lost accuracy after retraining. </a:t>
            </a:r>
            <a:endParaRPr>
              <a:solidFill>
                <a:schemeClr val="dk1"/>
              </a:solidFill>
              <a:latin typeface="Gill Sans"/>
              <a:ea typeface="Gill Sans"/>
              <a:cs typeface="Gill Sans"/>
              <a:sym typeface="Gill Sans"/>
            </a:endParaRPr>
          </a:p>
          <a:p>
            <a:pPr indent="-317500" lvl="0" marL="457200" marR="0" rtl="0" algn="just">
              <a:spcBef>
                <a:spcPts val="0"/>
              </a:spcBef>
              <a:spcAft>
                <a:spcPts val="0"/>
              </a:spcAft>
              <a:buClr>
                <a:schemeClr val="dk1"/>
              </a:buClr>
              <a:buSzPts val="1400"/>
              <a:buChar char="●"/>
            </a:pPr>
            <a:r>
              <a:rPr lang="en-US">
                <a:solidFill>
                  <a:schemeClr val="dk1"/>
                </a:solidFill>
                <a:latin typeface="Gill Sans"/>
                <a:ea typeface="Gill Sans"/>
                <a:cs typeface="Gill Sans"/>
                <a:sym typeface="Gill Sans"/>
              </a:rPr>
              <a:t>For prune percentage above </a:t>
            </a:r>
            <a:r>
              <a:rPr b="1" lang="en-US">
                <a:solidFill>
                  <a:schemeClr val="dk1"/>
                </a:solidFill>
                <a:latin typeface="Gill Sans"/>
                <a:ea typeface="Gill Sans"/>
                <a:cs typeface="Gill Sans"/>
                <a:sym typeface="Gill Sans"/>
              </a:rPr>
              <a:t>10% retraining</a:t>
            </a:r>
            <a:r>
              <a:rPr lang="en-US">
                <a:solidFill>
                  <a:schemeClr val="dk1"/>
                </a:solidFill>
                <a:latin typeface="Gill Sans"/>
                <a:ea typeface="Gill Sans"/>
                <a:cs typeface="Gill Sans"/>
                <a:sym typeface="Gill Sans"/>
              </a:rPr>
              <a:t> is absolutely </a:t>
            </a:r>
            <a:r>
              <a:rPr lang="en-US">
                <a:solidFill>
                  <a:schemeClr val="dk1"/>
                </a:solidFill>
                <a:latin typeface="Gill Sans"/>
                <a:ea typeface="Gill Sans"/>
                <a:cs typeface="Gill Sans"/>
                <a:sym typeface="Gill Sans"/>
              </a:rPr>
              <a:t>necessary. </a:t>
            </a:r>
            <a:r>
              <a:rPr lang="en-US">
                <a:solidFill>
                  <a:schemeClr val="dk1"/>
                </a:solidFill>
                <a:latin typeface="Gill Sans"/>
                <a:ea typeface="Gill Sans"/>
                <a:cs typeface="Gill Sans"/>
                <a:sym typeface="Gill Sans"/>
              </a:rPr>
              <a:t> </a:t>
            </a:r>
            <a:endParaRPr>
              <a:solidFill>
                <a:schemeClr val="dk1"/>
              </a:solidFill>
              <a:latin typeface="Gill Sans"/>
              <a:ea typeface="Gill Sans"/>
              <a:cs typeface="Gill Sans"/>
              <a:sym typeface="Gill Sans"/>
            </a:endParaRPr>
          </a:p>
        </p:txBody>
      </p:sp>
      <p:sp>
        <p:nvSpPr>
          <p:cNvPr id="362" name="Google Shape;362;p37"/>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63" name="Google Shape;363;p37"/>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fontScale="90000"/>
          </a:bodyPr>
          <a:lstStyle/>
          <a:p>
            <a:pPr indent="0" lvl="0" marL="0" rtl="0" algn="l">
              <a:spcBef>
                <a:spcPts val="0"/>
              </a:spcBef>
              <a:spcAft>
                <a:spcPts val="0"/>
              </a:spcAft>
              <a:buClr>
                <a:srgbClr val="95001A"/>
              </a:buClr>
              <a:buSzPct val="100000"/>
              <a:buFont typeface="Gill Sans"/>
              <a:buNone/>
            </a:pPr>
            <a:r>
              <a:rPr lang="en-US"/>
              <a:t>4. Iterative Pruning (Results- Layer Channel)</a:t>
            </a:r>
            <a:endParaRPr/>
          </a:p>
        </p:txBody>
      </p:sp>
      <p:pic>
        <p:nvPicPr>
          <p:cNvPr id="364" name="Google Shape;364;p37"/>
          <p:cNvPicPr preferRelativeResize="0"/>
          <p:nvPr/>
        </p:nvPicPr>
        <p:blipFill rotWithShape="1">
          <a:blip r:embed="rId3">
            <a:alphaModFix/>
          </a:blip>
          <a:srcRect b="0" l="5986" r="8492" t="10682"/>
          <a:stretch/>
        </p:blipFill>
        <p:spPr>
          <a:xfrm>
            <a:off x="2304500" y="1573300"/>
            <a:ext cx="4894925" cy="3067876"/>
          </a:xfrm>
          <a:prstGeom prst="rect">
            <a:avLst/>
          </a:prstGeom>
          <a:noFill/>
          <a:ln>
            <a:noFill/>
          </a:ln>
        </p:spPr>
      </p:pic>
      <p:sp>
        <p:nvSpPr>
          <p:cNvPr id="365" name="Google Shape;365;p37"/>
          <p:cNvSpPr txBox="1"/>
          <p:nvPr/>
        </p:nvSpPr>
        <p:spPr>
          <a:xfrm>
            <a:off x="2043285" y="4535529"/>
            <a:ext cx="5959800" cy="51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1"/>
                </a:solidFill>
                <a:latin typeface="Gill Sans"/>
                <a:ea typeface="Gill Sans"/>
                <a:cs typeface="Gill Sans"/>
                <a:sym typeface="Gill Sans"/>
              </a:rPr>
              <a:t>Fig. 8: Validation Accuracy vs Number of Pruned Weights  (Layer Channel Pruning)</a:t>
            </a:r>
            <a:endParaRPr i="1" sz="1200">
              <a:solidFill>
                <a:schemeClr val="dk1"/>
              </a:solidFill>
              <a:latin typeface="Gill Sans"/>
              <a:ea typeface="Gill Sans"/>
              <a:cs typeface="Gill Sans"/>
              <a:sym typeface="Gill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0"/>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18" name="Google Shape;218;p20"/>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Problem &amp; Motivation</a:t>
            </a:r>
            <a:endParaRPr/>
          </a:p>
        </p:txBody>
      </p:sp>
      <p:sp>
        <p:nvSpPr>
          <p:cNvPr id="219" name="Google Shape;219;p20"/>
          <p:cNvSpPr txBox="1"/>
          <p:nvPr/>
        </p:nvSpPr>
        <p:spPr>
          <a:xfrm>
            <a:off x="457199" y="1016001"/>
            <a:ext cx="7890933" cy="3578622"/>
          </a:xfrm>
          <a:prstGeom prst="rect">
            <a:avLst/>
          </a:prstGeom>
          <a:noFill/>
          <a:ln>
            <a:noFill/>
          </a:ln>
        </p:spPr>
        <p:txBody>
          <a:bodyPr anchorCtr="0" anchor="t" bIns="45700" lIns="91425" spcFirstLastPara="1" rIns="91425" wrap="square" tIns="45700">
            <a:normAutofit/>
          </a:bodyPr>
          <a:lstStyle/>
          <a:p>
            <a:pPr indent="-380365" lvl="0" marL="457200" marR="0" rtl="0" algn="l">
              <a:lnSpc>
                <a:spcPct val="80000"/>
              </a:lnSpc>
              <a:spcBef>
                <a:spcPts val="560"/>
              </a:spcBef>
              <a:spcAft>
                <a:spcPts val="0"/>
              </a:spcAft>
              <a:buClr>
                <a:schemeClr val="accent6"/>
              </a:buClr>
              <a:buSzPts val="2390"/>
              <a:buFont typeface="Gill Sans"/>
              <a:buChar char="●"/>
            </a:pPr>
            <a:r>
              <a:rPr lang="en-US" sz="2390">
                <a:solidFill>
                  <a:schemeClr val="accent6"/>
                </a:solidFill>
                <a:latin typeface="Gill Sans"/>
                <a:ea typeface="Gill Sans"/>
                <a:cs typeface="Gill Sans"/>
                <a:sym typeface="Gill Sans"/>
              </a:rPr>
              <a:t>Compare and evaluate different pruning techniques </a:t>
            </a:r>
            <a:endParaRPr sz="2390">
              <a:solidFill>
                <a:schemeClr val="accent6"/>
              </a:solidFill>
              <a:latin typeface="Gill Sans"/>
              <a:ea typeface="Gill Sans"/>
              <a:cs typeface="Gill Sans"/>
              <a:sym typeface="Gill Sans"/>
            </a:endParaRPr>
          </a:p>
          <a:p>
            <a:pPr indent="-380365" lvl="1" marL="914400" marR="0" rtl="0" algn="l">
              <a:lnSpc>
                <a:spcPct val="80000"/>
              </a:lnSpc>
              <a:spcBef>
                <a:spcPts val="0"/>
              </a:spcBef>
              <a:spcAft>
                <a:spcPts val="0"/>
              </a:spcAft>
              <a:buClr>
                <a:schemeClr val="accent6"/>
              </a:buClr>
              <a:buSzPts val="2390"/>
              <a:buFont typeface="Gill Sans"/>
              <a:buChar char="○"/>
            </a:pPr>
            <a:r>
              <a:rPr lang="en-US" sz="2390">
                <a:solidFill>
                  <a:schemeClr val="accent6"/>
                </a:solidFill>
                <a:latin typeface="Gill Sans"/>
                <a:ea typeface="Gill Sans"/>
                <a:cs typeface="Gill Sans"/>
                <a:sym typeface="Gill Sans"/>
              </a:rPr>
              <a:t>Preserving model performance while achieving high sparsity.</a:t>
            </a:r>
            <a:endParaRPr sz="2390">
              <a:solidFill>
                <a:schemeClr val="accent6"/>
              </a:solidFill>
              <a:latin typeface="Gill Sans"/>
              <a:ea typeface="Gill Sans"/>
              <a:cs typeface="Gill Sans"/>
              <a:sym typeface="Gill Sans"/>
            </a:endParaRPr>
          </a:p>
          <a:p>
            <a:pPr indent="-380365" lvl="1" marL="914400" marR="0" rtl="0" algn="l">
              <a:lnSpc>
                <a:spcPct val="80000"/>
              </a:lnSpc>
              <a:spcBef>
                <a:spcPts val="0"/>
              </a:spcBef>
              <a:spcAft>
                <a:spcPts val="0"/>
              </a:spcAft>
              <a:buClr>
                <a:schemeClr val="accent6"/>
              </a:buClr>
              <a:buSzPts val="2390"/>
              <a:buFont typeface="Gill Sans"/>
              <a:buChar char="○"/>
            </a:pPr>
            <a:r>
              <a:rPr lang="en-US" sz="2390">
                <a:solidFill>
                  <a:schemeClr val="accent6"/>
                </a:solidFill>
                <a:latin typeface="Gill Sans"/>
                <a:ea typeface="Gill Sans"/>
                <a:cs typeface="Gill Sans"/>
                <a:sym typeface="Gill Sans"/>
              </a:rPr>
              <a:t>Addressing trade-offs between computational efficiency and accuracy.</a:t>
            </a:r>
            <a:br>
              <a:rPr lang="en-US" sz="2390">
                <a:solidFill>
                  <a:schemeClr val="accent6"/>
                </a:solidFill>
                <a:latin typeface="Gill Sans"/>
                <a:ea typeface="Gill Sans"/>
                <a:cs typeface="Gill Sans"/>
                <a:sym typeface="Gill Sans"/>
              </a:rPr>
            </a:br>
            <a:endParaRPr sz="2390">
              <a:solidFill>
                <a:schemeClr val="accent6"/>
              </a:solidFill>
              <a:latin typeface="Gill Sans"/>
              <a:ea typeface="Gill Sans"/>
              <a:cs typeface="Gill Sans"/>
              <a:sym typeface="Gill Sans"/>
            </a:endParaRPr>
          </a:p>
          <a:p>
            <a:pPr indent="-380365" lvl="0" marL="457200" marR="0" rtl="0" algn="l">
              <a:lnSpc>
                <a:spcPct val="80000"/>
              </a:lnSpc>
              <a:spcBef>
                <a:spcPts val="0"/>
              </a:spcBef>
              <a:spcAft>
                <a:spcPts val="0"/>
              </a:spcAft>
              <a:buClr>
                <a:schemeClr val="accent6"/>
              </a:buClr>
              <a:buSzPts val="2390"/>
              <a:buFont typeface="Gill Sans"/>
              <a:buChar char="●"/>
            </a:pPr>
            <a:r>
              <a:rPr lang="en-US" sz="2390">
                <a:solidFill>
                  <a:schemeClr val="accent6"/>
                </a:solidFill>
                <a:latin typeface="Gill Sans"/>
                <a:ea typeface="Gill Sans"/>
                <a:cs typeface="Gill Sans"/>
                <a:sym typeface="Gill Sans"/>
              </a:rPr>
              <a:t>Optimize large models like VGG16 for </a:t>
            </a:r>
            <a:r>
              <a:rPr lang="en-US" sz="2390">
                <a:solidFill>
                  <a:schemeClr val="accent6"/>
                </a:solidFill>
                <a:latin typeface="Gill Sans"/>
                <a:ea typeface="Gill Sans"/>
                <a:cs typeface="Gill Sans"/>
                <a:sym typeface="Gill Sans"/>
              </a:rPr>
              <a:t>deployment</a:t>
            </a:r>
            <a:r>
              <a:rPr lang="en-US" sz="2390">
                <a:solidFill>
                  <a:schemeClr val="accent6"/>
                </a:solidFill>
                <a:latin typeface="Gill Sans"/>
                <a:ea typeface="Gill Sans"/>
                <a:cs typeface="Gill Sans"/>
                <a:sym typeface="Gill Sans"/>
              </a:rPr>
              <a:t> in resource constrained environments</a:t>
            </a:r>
            <a:br>
              <a:rPr lang="en-US" sz="2390">
                <a:solidFill>
                  <a:schemeClr val="accent6"/>
                </a:solidFill>
                <a:latin typeface="Gill Sans"/>
                <a:ea typeface="Gill Sans"/>
                <a:cs typeface="Gill Sans"/>
                <a:sym typeface="Gill Sans"/>
              </a:rPr>
            </a:br>
            <a:endParaRPr sz="2390">
              <a:solidFill>
                <a:schemeClr val="accent6"/>
              </a:solidFill>
              <a:latin typeface="Gill Sans"/>
              <a:ea typeface="Gill Sans"/>
              <a:cs typeface="Gill Sans"/>
              <a:sym typeface="Gill Sans"/>
            </a:endParaRPr>
          </a:p>
          <a:p>
            <a:pPr indent="-380365" lvl="0" marL="457200" marR="0" rtl="0" algn="l">
              <a:lnSpc>
                <a:spcPct val="80000"/>
              </a:lnSpc>
              <a:spcBef>
                <a:spcPts val="0"/>
              </a:spcBef>
              <a:spcAft>
                <a:spcPts val="0"/>
              </a:spcAft>
              <a:buClr>
                <a:schemeClr val="accent6"/>
              </a:buClr>
              <a:buSzPts val="2390"/>
              <a:buFont typeface="Gill Sans"/>
              <a:buChar char="●"/>
            </a:pPr>
            <a:r>
              <a:rPr lang="en-US" sz="2390">
                <a:solidFill>
                  <a:schemeClr val="accent6"/>
                </a:solidFill>
                <a:latin typeface="Gill Sans"/>
                <a:ea typeface="Gill Sans"/>
                <a:cs typeface="Gill Sans"/>
                <a:sym typeface="Gill Sans"/>
              </a:rPr>
              <a:t>Enable efficient Transfer Learning by retraining pruned models on new tasks</a:t>
            </a:r>
            <a:endParaRPr sz="2390">
              <a:solidFill>
                <a:schemeClr val="accent6"/>
              </a:solidFill>
              <a:latin typeface="Gill Sans"/>
              <a:ea typeface="Gill Sans"/>
              <a:cs typeface="Gill Sans"/>
              <a:sym typeface="Gill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8"/>
          <p:cNvSpPr txBox="1"/>
          <p:nvPr/>
        </p:nvSpPr>
        <p:spPr>
          <a:xfrm>
            <a:off x="232301" y="1003838"/>
            <a:ext cx="8385300" cy="3578700"/>
          </a:xfrm>
          <a:prstGeom prst="rect">
            <a:avLst/>
          </a:prstGeom>
          <a:noFill/>
          <a:ln>
            <a:noFill/>
          </a:ln>
        </p:spPr>
        <p:txBody>
          <a:bodyPr anchorCtr="0" anchor="t" bIns="45700" lIns="91425" spcFirstLastPara="1" rIns="91425" wrap="square" tIns="45700">
            <a:normAutofit/>
          </a:bodyPr>
          <a:lstStyle/>
          <a:p>
            <a:pPr indent="-317500" lvl="0" marL="457200" marR="0" rtl="0" algn="just">
              <a:spcBef>
                <a:spcPts val="0"/>
              </a:spcBef>
              <a:spcAft>
                <a:spcPts val="0"/>
              </a:spcAft>
              <a:buClr>
                <a:schemeClr val="dk1"/>
              </a:buClr>
              <a:buSzPts val="1400"/>
              <a:buChar char="●"/>
            </a:pPr>
            <a:r>
              <a:rPr lang="en-US">
                <a:solidFill>
                  <a:schemeClr val="dk1"/>
                </a:solidFill>
                <a:latin typeface="Gill Sans"/>
                <a:ea typeface="Gill Sans"/>
                <a:cs typeface="Gill Sans"/>
                <a:sym typeface="Gill Sans"/>
              </a:rPr>
              <a:t>We see that the the model is able to recover accuracy after each iteration till almost </a:t>
            </a:r>
            <a:r>
              <a:rPr b="1" lang="en-US">
                <a:solidFill>
                  <a:schemeClr val="dk1"/>
                </a:solidFill>
                <a:latin typeface="Gill Sans"/>
                <a:ea typeface="Gill Sans"/>
                <a:cs typeface="Gill Sans"/>
                <a:sym typeface="Gill Sans"/>
              </a:rPr>
              <a:t>70% weights</a:t>
            </a:r>
            <a:r>
              <a:rPr lang="en-US">
                <a:solidFill>
                  <a:schemeClr val="dk1"/>
                </a:solidFill>
                <a:latin typeface="Gill Sans"/>
                <a:ea typeface="Gill Sans"/>
                <a:cs typeface="Gill Sans"/>
                <a:sym typeface="Gill Sans"/>
              </a:rPr>
              <a:t> are pruned. </a:t>
            </a:r>
            <a:endParaRPr>
              <a:solidFill>
                <a:schemeClr val="dk1"/>
              </a:solidFill>
              <a:latin typeface="Gill Sans"/>
              <a:ea typeface="Gill Sans"/>
              <a:cs typeface="Gill Sans"/>
              <a:sym typeface="Gill Sans"/>
            </a:endParaRPr>
          </a:p>
          <a:p>
            <a:pPr indent="-317500" lvl="0" marL="457200" marR="0" rtl="0" algn="just">
              <a:spcBef>
                <a:spcPts val="0"/>
              </a:spcBef>
              <a:spcAft>
                <a:spcPts val="0"/>
              </a:spcAft>
              <a:buClr>
                <a:schemeClr val="dk1"/>
              </a:buClr>
              <a:buSzPts val="1400"/>
              <a:buChar char="●"/>
            </a:pPr>
            <a:r>
              <a:rPr lang="en-US">
                <a:solidFill>
                  <a:schemeClr val="dk1"/>
                </a:solidFill>
                <a:latin typeface="Gill Sans"/>
                <a:ea typeface="Gill Sans"/>
                <a:cs typeface="Gill Sans"/>
                <a:sym typeface="Gill Sans"/>
              </a:rPr>
              <a:t>We use ≈</a:t>
            </a:r>
            <a:r>
              <a:rPr b="1" lang="en-US">
                <a:solidFill>
                  <a:schemeClr val="dk1"/>
                </a:solidFill>
                <a:latin typeface="Gill Sans"/>
                <a:ea typeface="Gill Sans"/>
                <a:cs typeface="Gill Sans"/>
                <a:sym typeface="Gill Sans"/>
              </a:rPr>
              <a:t>3.3x</a:t>
            </a:r>
            <a:r>
              <a:rPr lang="en-US">
                <a:solidFill>
                  <a:schemeClr val="dk1"/>
                </a:solidFill>
                <a:latin typeface="Gill Sans"/>
                <a:ea typeface="Gill Sans"/>
                <a:cs typeface="Gill Sans"/>
                <a:sym typeface="Gill Sans"/>
              </a:rPr>
              <a:t> lesser weights while preserving the accuracy. </a:t>
            </a:r>
            <a:endParaRPr>
              <a:solidFill>
                <a:schemeClr val="dk1"/>
              </a:solidFill>
              <a:latin typeface="Gill Sans"/>
              <a:ea typeface="Gill Sans"/>
              <a:cs typeface="Gill Sans"/>
              <a:sym typeface="Gill Sans"/>
            </a:endParaRPr>
          </a:p>
        </p:txBody>
      </p:sp>
      <p:sp>
        <p:nvSpPr>
          <p:cNvPr id="371" name="Google Shape;371;p38"/>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2" name="Google Shape;372;p38"/>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4. Iterative Pruning (Results - Layer Wise)</a:t>
            </a:r>
            <a:endParaRPr/>
          </a:p>
        </p:txBody>
      </p:sp>
      <p:pic>
        <p:nvPicPr>
          <p:cNvPr id="373" name="Google Shape;373;p38"/>
          <p:cNvPicPr preferRelativeResize="0"/>
          <p:nvPr/>
        </p:nvPicPr>
        <p:blipFill rotWithShape="1">
          <a:blip r:embed="rId3">
            <a:alphaModFix/>
          </a:blip>
          <a:srcRect b="-8" l="4488" r="8366" t="10306"/>
          <a:stretch/>
        </p:blipFill>
        <p:spPr>
          <a:xfrm>
            <a:off x="2323525" y="1770525"/>
            <a:ext cx="3642539" cy="2812025"/>
          </a:xfrm>
          <a:prstGeom prst="rect">
            <a:avLst/>
          </a:prstGeom>
          <a:noFill/>
          <a:ln>
            <a:noFill/>
          </a:ln>
        </p:spPr>
      </p:pic>
      <p:sp>
        <p:nvSpPr>
          <p:cNvPr id="374" name="Google Shape;374;p38"/>
          <p:cNvSpPr txBox="1"/>
          <p:nvPr/>
        </p:nvSpPr>
        <p:spPr>
          <a:xfrm>
            <a:off x="2043285" y="4535529"/>
            <a:ext cx="5959800" cy="51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1"/>
                </a:solidFill>
                <a:latin typeface="Gill Sans"/>
                <a:ea typeface="Gill Sans"/>
                <a:cs typeface="Gill Sans"/>
                <a:sym typeface="Gill Sans"/>
              </a:rPr>
              <a:t>Fig. 9: Validation Accuracy vs Number of Pruned Weighs  (Layer Pruning)</a:t>
            </a:r>
            <a:endParaRPr i="1" sz="1200">
              <a:solidFill>
                <a:schemeClr val="dk1"/>
              </a:solidFill>
              <a:latin typeface="Gill Sans"/>
              <a:ea typeface="Gill Sans"/>
              <a:cs typeface="Gill Sans"/>
              <a:sym typeface="Gill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9"/>
          <p:cNvSpPr txBox="1"/>
          <p:nvPr>
            <p:ph idx="12" type="sldNum"/>
          </p:nvPr>
        </p:nvSpPr>
        <p:spPr>
          <a:xfrm>
            <a:off x="6533050" y="4709074"/>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80" name="Google Shape;380;p39"/>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5. Transfer learning</a:t>
            </a:r>
            <a:endParaRPr/>
          </a:p>
        </p:txBody>
      </p:sp>
      <p:sp>
        <p:nvSpPr>
          <p:cNvPr id="381" name="Google Shape;381;p39"/>
          <p:cNvSpPr txBox="1"/>
          <p:nvPr/>
        </p:nvSpPr>
        <p:spPr>
          <a:xfrm>
            <a:off x="479499" y="1003814"/>
            <a:ext cx="78909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To </a:t>
            </a:r>
            <a:r>
              <a:rPr lang="en-US">
                <a:solidFill>
                  <a:schemeClr val="dk1"/>
                </a:solidFill>
                <a:latin typeface="Gill Sans"/>
                <a:ea typeface="Gill Sans"/>
                <a:cs typeface="Gill Sans"/>
                <a:sym typeface="Gill Sans"/>
              </a:rPr>
              <a:t>extend our work, we wanted to explore the possible application of Iterative Pruning in Transfer Learning.</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Transfer learning is a technique where a model developed for a specific task is adapted for a different but related task.</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Instead of training a new model from scratch, transfer learning leverages the knowledge encoded in a pretrained model, allowing it to generalize to new tasks with fewer resources.</a:t>
            </a:r>
            <a:endParaRPr>
              <a:solidFill>
                <a:schemeClr val="dk1"/>
              </a:solidFill>
              <a:latin typeface="Gill Sans"/>
              <a:ea typeface="Gill Sans"/>
              <a:cs typeface="Gill Sans"/>
              <a:sym typeface="Gill Sans"/>
            </a:endParaRPr>
          </a:p>
        </p:txBody>
      </p:sp>
      <p:pic>
        <p:nvPicPr>
          <p:cNvPr id="382" name="Google Shape;382;p39"/>
          <p:cNvPicPr preferRelativeResize="0"/>
          <p:nvPr/>
        </p:nvPicPr>
        <p:blipFill rotWithShape="1">
          <a:blip r:embed="rId3">
            <a:alphaModFix/>
          </a:blip>
          <a:srcRect b="0" l="0" r="0" t="0"/>
          <a:stretch/>
        </p:blipFill>
        <p:spPr>
          <a:xfrm>
            <a:off x="2452775" y="2366127"/>
            <a:ext cx="4129225" cy="1779700"/>
          </a:xfrm>
          <a:prstGeom prst="rect">
            <a:avLst/>
          </a:prstGeom>
          <a:noFill/>
          <a:ln>
            <a:noFill/>
          </a:ln>
        </p:spPr>
      </p:pic>
      <p:sp>
        <p:nvSpPr>
          <p:cNvPr id="383" name="Google Shape;383;p39"/>
          <p:cNvSpPr txBox="1"/>
          <p:nvPr/>
        </p:nvSpPr>
        <p:spPr>
          <a:xfrm>
            <a:off x="3597744" y="4145827"/>
            <a:ext cx="2630700" cy="2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1"/>
                </a:solidFill>
                <a:latin typeface="Gill Sans"/>
                <a:ea typeface="Gill Sans"/>
                <a:cs typeface="Gill Sans"/>
                <a:sym typeface="Gill Sans"/>
              </a:rPr>
              <a:t>Fig. 10: </a:t>
            </a:r>
            <a:r>
              <a:rPr i="1" lang="en-US" sz="1200">
                <a:solidFill>
                  <a:schemeClr val="dk1"/>
                </a:solidFill>
                <a:latin typeface="Gill Sans"/>
                <a:ea typeface="Gill Sans"/>
                <a:cs typeface="Gill Sans"/>
                <a:sym typeface="Gill Sans"/>
              </a:rPr>
              <a:t>Transfer</a:t>
            </a:r>
            <a:r>
              <a:rPr i="1" lang="en-US" sz="1200">
                <a:solidFill>
                  <a:schemeClr val="dk1"/>
                </a:solidFill>
                <a:latin typeface="Gill Sans"/>
                <a:ea typeface="Gill Sans"/>
                <a:cs typeface="Gill Sans"/>
                <a:sym typeface="Gill Sans"/>
              </a:rPr>
              <a:t> Learning Paradigm </a:t>
            </a:r>
            <a:r>
              <a:rPr baseline="30000" i="1" lang="en-US" sz="1200">
                <a:solidFill>
                  <a:schemeClr val="dk1"/>
                </a:solidFill>
                <a:latin typeface="Gill Sans"/>
                <a:ea typeface="Gill Sans"/>
                <a:cs typeface="Gill Sans"/>
                <a:sym typeface="Gill Sans"/>
              </a:rPr>
              <a:t>[*]</a:t>
            </a:r>
            <a:endParaRPr baseline="30000" i="1" sz="1200">
              <a:solidFill>
                <a:schemeClr val="dk1"/>
              </a:solidFill>
              <a:latin typeface="Gill Sans"/>
              <a:ea typeface="Gill Sans"/>
              <a:cs typeface="Gill Sans"/>
              <a:sym typeface="Gill Sans"/>
            </a:endParaRPr>
          </a:p>
        </p:txBody>
      </p:sp>
      <p:sp>
        <p:nvSpPr>
          <p:cNvPr id="384" name="Google Shape;384;p39"/>
          <p:cNvSpPr txBox="1"/>
          <p:nvPr/>
        </p:nvSpPr>
        <p:spPr>
          <a:xfrm>
            <a:off x="347750" y="4497875"/>
            <a:ext cx="3174900" cy="3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600">
                <a:solidFill>
                  <a:schemeClr val="accent6"/>
                </a:solidFill>
                <a:latin typeface="Gill Sans"/>
                <a:ea typeface="Gill Sans"/>
                <a:cs typeface="Gill Sans"/>
                <a:sym typeface="Gill Sans"/>
              </a:rPr>
              <a:t>[*]: https://www.tredence.com/blog/transfer-learning-and-data-augmentation-in-deep-learning</a:t>
            </a:r>
            <a:endParaRPr sz="600">
              <a:solidFill>
                <a:schemeClr val="accent6"/>
              </a:solidFill>
              <a:latin typeface="Gill Sans"/>
              <a:ea typeface="Gill Sans"/>
              <a:cs typeface="Gill Sans"/>
              <a:sym typeface="Gill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0"/>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90" name="Google Shape;390;p40"/>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5. Dataset</a:t>
            </a:r>
            <a:endParaRPr/>
          </a:p>
        </p:txBody>
      </p:sp>
      <p:sp>
        <p:nvSpPr>
          <p:cNvPr id="391" name="Google Shape;391;p40"/>
          <p:cNvSpPr txBox="1"/>
          <p:nvPr/>
        </p:nvSpPr>
        <p:spPr>
          <a:xfrm>
            <a:off x="479500" y="1156221"/>
            <a:ext cx="7890900" cy="24465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We choose open source Melanoma Cancer dataset</a:t>
            </a:r>
            <a:r>
              <a:rPr baseline="30000" lang="en-US">
                <a:solidFill>
                  <a:srgbClr val="FF0000"/>
                </a:solidFill>
                <a:latin typeface="Gill Sans"/>
                <a:ea typeface="Gill Sans"/>
                <a:cs typeface="Gill Sans"/>
                <a:sym typeface="Gill Sans"/>
              </a:rPr>
              <a:t>[*]</a:t>
            </a:r>
            <a:r>
              <a:rPr lang="en-US">
                <a:solidFill>
                  <a:schemeClr val="dk1"/>
                </a:solidFill>
                <a:latin typeface="Gill Sans"/>
                <a:ea typeface="Gill Sans"/>
                <a:cs typeface="Gill Sans"/>
                <a:sym typeface="Gill Sans"/>
              </a:rPr>
              <a:t> for our transfer learning process. </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There are a total of 10605 images belonging to two classes.</a:t>
            </a:r>
            <a:endParaRPr>
              <a:solidFill>
                <a:schemeClr val="dk1"/>
              </a:solidFill>
              <a:latin typeface="Gill Sans"/>
              <a:ea typeface="Gill Sans"/>
              <a:cs typeface="Gill Sans"/>
              <a:sym typeface="Gill Sans"/>
            </a:endParaRPr>
          </a:p>
          <a:p>
            <a:pPr indent="-317500" lvl="1" marL="9144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We use 9605 images for training and 1000 images for testing purpose.</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p:txBody>
      </p:sp>
      <p:graphicFrame>
        <p:nvGraphicFramePr>
          <p:cNvPr id="392" name="Google Shape;392;p40"/>
          <p:cNvGraphicFramePr/>
          <p:nvPr/>
        </p:nvGraphicFramePr>
        <p:xfrm>
          <a:off x="720525" y="2145513"/>
          <a:ext cx="3000000" cy="3000000"/>
        </p:xfrm>
        <a:graphic>
          <a:graphicData uri="http://schemas.openxmlformats.org/drawingml/2006/table">
            <a:tbl>
              <a:tblPr>
                <a:noFill/>
                <a:tableStyleId>{BF30D478-BB13-44B4-AD14-0BC284DACA1F}</a:tableStyleId>
              </a:tblPr>
              <a:tblGrid>
                <a:gridCol w="810175"/>
                <a:gridCol w="810175"/>
                <a:gridCol w="810175"/>
              </a:tblGrid>
              <a:tr h="681225">
                <a:tc>
                  <a:txBody>
                    <a:bodyPr/>
                    <a:lstStyle/>
                    <a:p>
                      <a:pPr indent="0" lvl="0" marL="0" rtl="0" algn="just">
                        <a:spcBef>
                          <a:spcPts val="0"/>
                        </a:spcBef>
                        <a:spcAft>
                          <a:spcPts val="0"/>
                        </a:spcAft>
                        <a:buNone/>
                      </a:pPr>
                      <a:r>
                        <a:rPr b="1" lang="en-US" sz="1100">
                          <a:solidFill>
                            <a:schemeClr val="dk1"/>
                          </a:solidFill>
                          <a:latin typeface="Gill Sans"/>
                          <a:ea typeface="Gill Sans"/>
                          <a:cs typeface="Gill Sans"/>
                          <a:sym typeface="Gill Sans"/>
                        </a:rPr>
                        <a:t>Category</a:t>
                      </a:r>
                      <a:endParaRPr b="1" sz="1100">
                        <a:solidFill>
                          <a:schemeClr val="dk1"/>
                        </a:solidFill>
                        <a:latin typeface="Gill Sans"/>
                        <a:ea typeface="Gill Sans"/>
                        <a:cs typeface="Gill Sans"/>
                        <a:sym typeface="Gill Sans"/>
                      </a:endParaRPr>
                    </a:p>
                  </a:txBody>
                  <a:tcPr marT="91425" marB="91425" marR="91425" marL="91425"/>
                </a:tc>
                <a:tc>
                  <a:txBody>
                    <a:bodyPr/>
                    <a:lstStyle/>
                    <a:p>
                      <a:pPr indent="0" lvl="0" marL="0" rtl="0" algn="just">
                        <a:spcBef>
                          <a:spcPts val="0"/>
                        </a:spcBef>
                        <a:spcAft>
                          <a:spcPts val="0"/>
                        </a:spcAft>
                        <a:buNone/>
                      </a:pPr>
                      <a:r>
                        <a:rPr b="1" lang="en-US" sz="1100">
                          <a:solidFill>
                            <a:schemeClr val="dk1"/>
                          </a:solidFill>
                          <a:latin typeface="Gill Sans"/>
                          <a:ea typeface="Gill Sans"/>
                          <a:cs typeface="Gill Sans"/>
                          <a:sym typeface="Gill Sans"/>
                        </a:rPr>
                        <a:t># Images for Training</a:t>
                      </a:r>
                      <a:endParaRPr b="1" sz="1100">
                        <a:solidFill>
                          <a:schemeClr val="dk1"/>
                        </a:solidFill>
                        <a:latin typeface="Gill Sans"/>
                        <a:ea typeface="Gill Sans"/>
                        <a:cs typeface="Gill Sans"/>
                        <a:sym typeface="Gill Sans"/>
                      </a:endParaRPr>
                    </a:p>
                  </a:txBody>
                  <a:tcPr marT="91425" marB="91425" marR="91425" marL="91425"/>
                </a:tc>
                <a:tc>
                  <a:txBody>
                    <a:bodyPr/>
                    <a:lstStyle/>
                    <a:p>
                      <a:pPr indent="0" lvl="0" marL="0" rtl="0" algn="just">
                        <a:spcBef>
                          <a:spcPts val="0"/>
                        </a:spcBef>
                        <a:spcAft>
                          <a:spcPts val="0"/>
                        </a:spcAft>
                        <a:buNone/>
                      </a:pPr>
                      <a:r>
                        <a:rPr b="1" lang="en-US" sz="1100">
                          <a:solidFill>
                            <a:schemeClr val="dk1"/>
                          </a:solidFill>
                          <a:latin typeface="Gill Sans"/>
                          <a:ea typeface="Gill Sans"/>
                          <a:cs typeface="Gill Sans"/>
                          <a:sym typeface="Gill Sans"/>
                        </a:rPr>
                        <a:t># Images for Testing</a:t>
                      </a:r>
                      <a:endParaRPr b="1" sz="1100">
                        <a:solidFill>
                          <a:schemeClr val="dk1"/>
                        </a:solidFill>
                        <a:latin typeface="Gill Sans"/>
                        <a:ea typeface="Gill Sans"/>
                        <a:cs typeface="Gill Sans"/>
                        <a:sym typeface="Gill Sans"/>
                      </a:endParaRPr>
                    </a:p>
                  </a:txBody>
                  <a:tcPr marT="91425" marB="91425" marR="91425" marL="91425"/>
                </a:tc>
              </a:tr>
              <a:tr h="380550">
                <a:tc>
                  <a:txBody>
                    <a:bodyPr/>
                    <a:lstStyle/>
                    <a:p>
                      <a:pPr indent="0" lvl="0" marL="0" rtl="0" algn="just">
                        <a:spcBef>
                          <a:spcPts val="0"/>
                        </a:spcBef>
                        <a:spcAft>
                          <a:spcPts val="0"/>
                        </a:spcAft>
                        <a:buNone/>
                      </a:pPr>
                      <a:r>
                        <a:rPr lang="en-US" sz="1100">
                          <a:solidFill>
                            <a:schemeClr val="dk1"/>
                          </a:solidFill>
                          <a:latin typeface="Gill Sans"/>
                          <a:ea typeface="Gill Sans"/>
                          <a:cs typeface="Gill Sans"/>
                          <a:sym typeface="Gill Sans"/>
                        </a:rPr>
                        <a:t>Benign</a:t>
                      </a:r>
                      <a:endParaRPr sz="1100">
                        <a:solidFill>
                          <a:schemeClr val="dk1"/>
                        </a:solidFill>
                        <a:latin typeface="Gill Sans"/>
                        <a:ea typeface="Gill Sans"/>
                        <a:cs typeface="Gill Sans"/>
                        <a:sym typeface="Gill Sans"/>
                      </a:endParaRPr>
                    </a:p>
                  </a:txBody>
                  <a:tcPr marT="91425" marB="91425" marR="91425" marL="91425"/>
                </a:tc>
                <a:tc>
                  <a:txBody>
                    <a:bodyPr/>
                    <a:lstStyle/>
                    <a:p>
                      <a:pPr indent="0" lvl="0" marL="0" rtl="0" algn="just">
                        <a:spcBef>
                          <a:spcPts val="0"/>
                        </a:spcBef>
                        <a:spcAft>
                          <a:spcPts val="0"/>
                        </a:spcAft>
                        <a:buNone/>
                      </a:pPr>
                      <a:r>
                        <a:rPr lang="en-US" sz="1100">
                          <a:solidFill>
                            <a:schemeClr val="dk1"/>
                          </a:solidFill>
                          <a:latin typeface="Gill Sans"/>
                          <a:ea typeface="Gill Sans"/>
                          <a:cs typeface="Gill Sans"/>
                          <a:sym typeface="Gill Sans"/>
                        </a:rPr>
                        <a:t>5000</a:t>
                      </a:r>
                      <a:endParaRPr sz="1100">
                        <a:solidFill>
                          <a:schemeClr val="dk1"/>
                        </a:solidFill>
                        <a:latin typeface="Gill Sans"/>
                        <a:ea typeface="Gill Sans"/>
                        <a:cs typeface="Gill Sans"/>
                        <a:sym typeface="Gill Sans"/>
                      </a:endParaRPr>
                    </a:p>
                  </a:txBody>
                  <a:tcPr marT="91425" marB="91425" marR="91425" marL="91425"/>
                </a:tc>
                <a:tc>
                  <a:txBody>
                    <a:bodyPr/>
                    <a:lstStyle/>
                    <a:p>
                      <a:pPr indent="0" lvl="0" marL="0" rtl="0" algn="just">
                        <a:spcBef>
                          <a:spcPts val="0"/>
                        </a:spcBef>
                        <a:spcAft>
                          <a:spcPts val="0"/>
                        </a:spcAft>
                        <a:buNone/>
                      </a:pPr>
                      <a:r>
                        <a:rPr lang="en-US" sz="1100">
                          <a:solidFill>
                            <a:schemeClr val="dk1"/>
                          </a:solidFill>
                          <a:latin typeface="Gill Sans"/>
                          <a:ea typeface="Gill Sans"/>
                          <a:cs typeface="Gill Sans"/>
                          <a:sym typeface="Gill Sans"/>
                        </a:rPr>
                        <a:t>500</a:t>
                      </a:r>
                      <a:endParaRPr sz="1100">
                        <a:solidFill>
                          <a:schemeClr val="dk1"/>
                        </a:solidFill>
                        <a:latin typeface="Gill Sans"/>
                        <a:ea typeface="Gill Sans"/>
                        <a:cs typeface="Gill Sans"/>
                        <a:sym typeface="Gill Sans"/>
                      </a:endParaRPr>
                    </a:p>
                  </a:txBody>
                  <a:tcPr marT="91425" marB="91425" marR="91425" marL="91425"/>
                </a:tc>
              </a:tr>
              <a:tr h="380550">
                <a:tc>
                  <a:txBody>
                    <a:bodyPr/>
                    <a:lstStyle/>
                    <a:p>
                      <a:pPr indent="0" lvl="0" marL="0" rtl="0" algn="just">
                        <a:spcBef>
                          <a:spcPts val="0"/>
                        </a:spcBef>
                        <a:spcAft>
                          <a:spcPts val="0"/>
                        </a:spcAft>
                        <a:buNone/>
                      </a:pPr>
                      <a:r>
                        <a:rPr lang="en-US" sz="1100">
                          <a:solidFill>
                            <a:schemeClr val="dk1"/>
                          </a:solidFill>
                          <a:latin typeface="Gill Sans"/>
                          <a:ea typeface="Gill Sans"/>
                          <a:cs typeface="Gill Sans"/>
                          <a:sym typeface="Gill Sans"/>
                        </a:rPr>
                        <a:t>Malignant</a:t>
                      </a:r>
                      <a:endParaRPr sz="1100">
                        <a:solidFill>
                          <a:schemeClr val="dk1"/>
                        </a:solidFill>
                        <a:latin typeface="Gill Sans"/>
                        <a:ea typeface="Gill Sans"/>
                        <a:cs typeface="Gill Sans"/>
                        <a:sym typeface="Gill Sans"/>
                      </a:endParaRPr>
                    </a:p>
                  </a:txBody>
                  <a:tcPr marT="91425" marB="91425" marR="91425" marL="91425"/>
                </a:tc>
                <a:tc>
                  <a:txBody>
                    <a:bodyPr/>
                    <a:lstStyle/>
                    <a:p>
                      <a:pPr indent="0" lvl="0" marL="0" rtl="0" algn="just">
                        <a:spcBef>
                          <a:spcPts val="0"/>
                        </a:spcBef>
                        <a:spcAft>
                          <a:spcPts val="0"/>
                        </a:spcAft>
                        <a:buNone/>
                      </a:pPr>
                      <a:r>
                        <a:rPr lang="en-US" sz="1100">
                          <a:solidFill>
                            <a:schemeClr val="dk1"/>
                          </a:solidFill>
                          <a:latin typeface="Gill Sans"/>
                          <a:ea typeface="Gill Sans"/>
                          <a:cs typeface="Gill Sans"/>
                          <a:sym typeface="Gill Sans"/>
                        </a:rPr>
                        <a:t>4605</a:t>
                      </a:r>
                      <a:endParaRPr sz="1100">
                        <a:solidFill>
                          <a:schemeClr val="dk1"/>
                        </a:solidFill>
                        <a:latin typeface="Gill Sans"/>
                        <a:ea typeface="Gill Sans"/>
                        <a:cs typeface="Gill Sans"/>
                        <a:sym typeface="Gill Sans"/>
                      </a:endParaRPr>
                    </a:p>
                  </a:txBody>
                  <a:tcPr marT="91425" marB="91425" marR="91425" marL="91425"/>
                </a:tc>
                <a:tc>
                  <a:txBody>
                    <a:bodyPr/>
                    <a:lstStyle/>
                    <a:p>
                      <a:pPr indent="0" lvl="0" marL="0" rtl="0" algn="just">
                        <a:spcBef>
                          <a:spcPts val="0"/>
                        </a:spcBef>
                        <a:spcAft>
                          <a:spcPts val="0"/>
                        </a:spcAft>
                        <a:buNone/>
                      </a:pPr>
                      <a:r>
                        <a:rPr lang="en-US" sz="1100">
                          <a:solidFill>
                            <a:schemeClr val="dk1"/>
                          </a:solidFill>
                          <a:latin typeface="Gill Sans"/>
                          <a:ea typeface="Gill Sans"/>
                          <a:cs typeface="Gill Sans"/>
                          <a:sym typeface="Gill Sans"/>
                        </a:rPr>
                        <a:t>500</a:t>
                      </a:r>
                      <a:endParaRPr sz="1100">
                        <a:solidFill>
                          <a:schemeClr val="dk1"/>
                        </a:solidFill>
                        <a:latin typeface="Gill Sans"/>
                        <a:ea typeface="Gill Sans"/>
                        <a:cs typeface="Gill Sans"/>
                        <a:sym typeface="Gill Sans"/>
                      </a:endParaRPr>
                    </a:p>
                  </a:txBody>
                  <a:tcPr marT="91425" marB="91425" marR="91425" marL="91425"/>
                </a:tc>
              </a:tr>
            </a:tbl>
          </a:graphicData>
        </a:graphic>
      </p:graphicFrame>
      <p:pic>
        <p:nvPicPr>
          <p:cNvPr id="393" name="Google Shape;393;p40"/>
          <p:cNvPicPr preferRelativeResize="0"/>
          <p:nvPr/>
        </p:nvPicPr>
        <p:blipFill rotWithShape="1">
          <a:blip r:embed="rId3">
            <a:alphaModFix/>
          </a:blip>
          <a:srcRect b="10512" l="0" r="0" t="6774"/>
          <a:stretch/>
        </p:blipFill>
        <p:spPr>
          <a:xfrm>
            <a:off x="3882275" y="2112078"/>
            <a:ext cx="4977623" cy="1544001"/>
          </a:xfrm>
          <a:prstGeom prst="rect">
            <a:avLst/>
          </a:prstGeom>
          <a:noFill/>
          <a:ln>
            <a:noFill/>
          </a:ln>
        </p:spPr>
      </p:pic>
      <p:sp>
        <p:nvSpPr>
          <p:cNvPr id="394" name="Google Shape;394;p40"/>
          <p:cNvSpPr txBox="1"/>
          <p:nvPr/>
        </p:nvSpPr>
        <p:spPr>
          <a:xfrm>
            <a:off x="2378725" y="4869600"/>
            <a:ext cx="52968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600">
                <a:solidFill>
                  <a:srgbClr val="FF0000"/>
                </a:solidFill>
                <a:latin typeface="Gill Sans"/>
                <a:ea typeface="Gill Sans"/>
                <a:cs typeface="Gill Sans"/>
                <a:sym typeface="Gill Sans"/>
              </a:rPr>
              <a:t>[*]</a:t>
            </a:r>
            <a:r>
              <a:rPr lang="en-US" sz="600">
                <a:solidFill>
                  <a:schemeClr val="accent6"/>
                </a:solidFill>
                <a:latin typeface="Gill Sans"/>
                <a:ea typeface="Gill Sans"/>
                <a:cs typeface="Gill Sans"/>
                <a:sym typeface="Gill Sans"/>
              </a:rPr>
              <a:t>: Muhammad Hasnain Javid. (2022). Melanoma Skin Cancer Dataset of 10000 Images [Data set]. Kaggle. https://doi.org/10.34740/KAGGLE/DSV/3376422</a:t>
            </a:r>
            <a:endParaRPr sz="600">
              <a:solidFill>
                <a:schemeClr val="accent6"/>
              </a:solidFill>
              <a:latin typeface="Gill Sans"/>
              <a:ea typeface="Gill Sans"/>
              <a:cs typeface="Gill Sans"/>
              <a:sym typeface="Gill Sans"/>
            </a:endParaRPr>
          </a:p>
        </p:txBody>
      </p:sp>
      <p:sp>
        <p:nvSpPr>
          <p:cNvPr id="395" name="Google Shape;395;p40"/>
          <p:cNvSpPr txBox="1"/>
          <p:nvPr/>
        </p:nvSpPr>
        <p:spPr>
          <a:xfrm>
            <a:off x="4976748" y="3565475"/>
            <a:ext cx="3268200" cy="49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1"/>
                </a:solidFill>
                <a:latin typeface="Gill Sans"/>
                <a:ea typeface="Gill Sans"/>
                <a:cs typeface="Gill Sans"/>
                <a:sym typeface="Gill Sans"/>
              </a:rPr>
              <a:t>Fig 11: Samples from Melanoma Cancer Dataset</a:t>
            </a:r>
            <a:endParaRPr i="1" sz="1200">
              <a:solidFill>
                <a:schemeClr val="dk1"/>
              </a:solidFill>
              <a:latin typeface="Gill Sans"/>
              <a:ea typeface="Gill Sans"/>
              <a:cs typeface="Gill Sans"/>
              <a:sym typeface="Gill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1"/>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01" name="Google Shape;401;p41"/>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5. Setup 1</a:t>
            </a:r>
            <a:endParaRPr/>
          </a:p>
        </p:txBody>
      </p:sp>
      <p:pic>
        <p:nvPicPr>
          <p:cNvPr id="402" name="Google Shape;402;p41"/>
          <p:cNvPicPr preferRelativeResize="0"/>
          <p:nvPr/>
        </p:nvPicPr>
        <p:blipFill rotWithShape="1">
          <a:blip r:embed="rId3">
            <a:alphaModFix/>
          </a:blip>
          <a:srcRect b="35162" l="5228" r="9888" t="7782"/>
          <a:stretch/>
        </p:blipFill>
        <p:spPr>
          <a:xfrm>
            <a:off x="1168700" y="1934875"/>
            <a:ext cx="6979748" cy="2638699"/>
          </a:xfrm>
          <a:prstGeom prst="rect">
            <a:avLst/>
          </a:prstGeom>
          <a:noFill/>
          <a:ln>
            <a:noFill/>
          </a:ln>
        </p:spPr>
      </p:pic>
      <p:sp>
        <p:nvSpPr>
          <p:cNvPr id="403" name="Google Shape;403;p41"/>
          <p:cNvSpPr txBox="1"/>
          <p:nvPr/>
        </p:nvSpPr>
        <p:spPr>
          <a:xfrm>
            <a:off x="700625" y="1235900"/>
            <a:ext cx="5809500" cy="810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accent6"/>
              </a:buClr>
              <a:buSzPts val="1800"/>
              <a:buFont typeface="Gill Sans"/>
              <a:buChar char="●"/>
            </a:pPr>
            <a:r>
              <a:rPr lang="en-US" sz="1800">
                <a:solidFill>
                  <a:schemeClr val="accent6"/>
                </a:solidFill>
                <a:latin typeface="Gill Sans"/>
                <a:ea typeface="Gill Sans"/>
                <a:cs typeface="Gill Sans"/>
                <a:sym typeface="Gill Sans"/>
              </a:rPr>
              <a:t>Need to do iterative pruning on each local task. </a:t>
            </a:r>
            <a:endParaRPr sz="1800">
              <a:solidFill>
                <a:schemeClr val="accent6"/>
              </a:solidFill>
              <a:latin typeface="Gill Sans"/>
              <a:ea typeface="Gill Sans"/>
              <a:cs typeface="Gill Sans"/>
              <a:sym typeface="Gill Sans"/>
            </a:endParaRPr>
          </a:p>
          <a:p>
            <a:pPr indent="-342900" lvl="0" marL="457200" rtl="0" algn="l">
              <a:spcBef>
                <a:spcPts val="0"/>
              </a:spcBef>
              <a:spcAft>
                <a:spcPts val="0"/>
              </a:spcAft>
              <a:buClr>
                <a:schemeClr val="accent6"/>
              </a:buClr>
              <a:buSzPts val="1800"/>
              <a:buFont typeface="Gill Sans"/>
              <a:buChar char="●"/>
            </a:pPr>
            <a:r>
              <a:rPr lang="en-US" sz="1800">
                <a:solidFill>
                  <a:schemeClr val="accent6"/>
                </a:solidFill>
                <a:latin typeface="Gill Sans"/>
                <a:ea typeface="Gill Sans"/>
                <a:cs typeface="Gill Sans"/>
                <a:sym typeface="Gill Sans"/>
              </a:rPr>
              <a:t>Hence not Transfer Learning friendly. </a:t>
            </a:r>
            <a:endParaRPr sz="1800">
              <a:solidFill>
                <a:schemeClr val="accent6"/>
              </a:solidFill>
              <a:latin typeface="Gill Sans"/>
              <a:ea typeface="Gill Sans"/>
              <a:cs typeface="Gill Sans"/>
              <a:sym typeface="Gill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42"/>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09" name="Google Shape;409;p42"/>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5. Experimental Setup</a:t>
            </a:r>
            <a:endParaRPr/>
          </a:p>
        </p:txBody>
      </p:sp>
      <p:sp>
        <p:nvSpPr>
          <p:cNvPr id="410" name="Google Shape;410;p42"/>
          <p:cNvSpPr txBox="1"/>
          <p:nvPr/>
        </p:nvSpPr>
        <p:spPr>
          <a:xfrm>
            <a:off x="479500" y="1097575"/>
            <a:ext cx="7890900" cy="21933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We train the model in Kaggle environment with 16 Gb T4 GPU and 30 Gb CPU RAM.</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Optimizer: Stochastic Gradient Descent SGD</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Learning Rate: 0.001</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Momentum: 0.9</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Pruning Method: L1 norm-based Layer-wise Pruning</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Prune Amount: 10%</a:t>
            </a:r>
            <a:endParaRPr>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Epochs Retrained: 10</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a:solidFill>
                <a:schemeClr val="dk1"/>
              </a:solidFill>
              <a:latin typeface="Gill Sans"/>
              <a:ea typeface="Gill Sans"/>
              <a:cs typeface="Gill Sans"/>
              <a:sym typeface="Gill Sans"/>
            </a:endParaRPr>
          </a:p>
        </p:txBody>
      </p:sp>
      <p:sp>
        <p:nvSpPr>
          <p:cNvPr id="411" name="Google Shape;411;p42"/>
          <p:cNvSpPr txBox="1"/>
          <p:nvPr/>
        </p:nvSpPr>
        <p:spPr>
          <a:xfrm>
            <a:off x="2378725" y="4869600"/>
            <a:ext cx="5296800" cy="2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600">
                <a:solidFill>
                  <a:srgbClr val="FF0000"/>
                </a:solidFill>
                <a:latin typeface="Gill Sans"/>
                <a:ea typeface="Gill Sans"/>
                <a:cs typeface="Gill Sans"/>
                <a:sym typeface="Gill Sans"/>
              </a:rPr>
              <a:t>[*]</a:t>
            </a:r>
            <a:r>
              <a:rPr lang="en-US" sz="600">
                <a:solidFill>
                  <a:schemeClr val="accent6"/>
                </a:solidFill>
                <a:latin typeface="Gill Sans"/>
                <a:ea typeface="Gill Sans"/>
                <a:cs typeface="Gill Sans"/>
                <a:sym typeface="Gill Sans"/>
              </a:rPr>
              <a:t>: Muhammad Hasnain Javid. (2022). Melanoma Skin Cancer Dataset of 10000 Images [Data set]. Kaggle. https://doi.org/10.34740/KAGGLE/DSV/3376422</a:t>
            </a:r>
            <a:endParaRPr sz="600">
              <a:solidFill>
                <a:schemeClr val="accent6"/>
              </a:solidFill>
              <a:latin typeface="Gill Sans"/>
              <a:ea typeface="Gill Sans"/>
              <a:cs typeface="Gill Sans"/>
              <a:sym typeface="Gill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43"/>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17" name="Google Shape;417;p43"/>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5. Setup 1 (Results)</a:t>
            </a:r>
            <a:endParaRPr/>
          </a:p>
        </p:txBody>
      </p:sp>
      <p:sp>
        <p:nvSpPr>
          <p:cNvPr id="418" name="Google Shape;418;p43"/>
          <p:cNvSpPr txBox="1"/>
          <p:nvPr/>
        </p:nvSpPr>
        <p:spPr>
          <a:xfrm>
            <a:off x="479501" y="1003825"/>
            <a:ext cx="8385300" cy="3578700"/>
          </a:xfrm>
          <a:prstGeom prst="rect">
            <a:avLst/>
          </a:prstGeom>
          <a:noFill/>
          <a:ln>
            <a:noFill/>
          </a:ln>
        </p:spPr>
        <p:txBody>
          <a:bodyPr anchorCtr="0" anchor="t" bIns="45700" lIns="91425" spcFirstLastPara="1" rIns="91425" wrap="square" tIns="45700">
            <a:normAutofit/>
          </a:bodyPr>
          <a:lstStyle/>
          <a:p>
            <a:pPr indent="-317500" lvl="0" marL="457200" marR="0" rtl="0" algn="just">
              <a:spcBef>
                <a:spcPts val="0"/>
              </a:spcBef>
              <a:spcAft>
                <a:spcPts val="0"/>
              </a:spcAft>
              <a:buClr>
                <a:schemeClr val="dk1"/>
              </a:buClr>
              <a:buSzPts val="1400"/>
              <a:buChar char="●"/>
            </a:pPr>
            <a:r>
              <a:rPr lang="en-US">
                <a:solidFill>
                  <a:schemeClr val="dk1"/>
                </a:solidFill>
                <a:latin typeface="Gill Sans"/>
                <a:ea typeface="Gill Sans"/>
                <a:cs typeface="Gill Sans"/>
                <a:sym typeface="Gill Sans"/>
              </a:rPr>
              <a:t>We see that the the model is able to recover accuracy, after each iteration, till almost </a:t>
            </a:r>
            <a:r>
              <a:rPr b="1" lang="en-US">
                <a:solidFill>
                  <a:schemeClr val="dk1"/>
                </a:solidFill>
                <a:latin typeface="Gill Sans"/>
                <a:ea typeface="Gill Sans"/>
                <a:cs typeface="Gill Sans"/>
                <a:sym typeface="Gill Sans"/>
              </a:rPr>
              <a:t>80% </a:t>
            </a:r>
            <a:r>
              <a:rPr b="1" lang="en-US">
                <a:solidFill>
                  <a:schemeClr val="dk1"/>
                </a:solidFill>
                <a:latin typeface="Gill Sans"/>
                <a:ea typeface="Gill Sans"/>
                <a:cs typeface="Gill Sans"/>
                <a:sym typeface="Gill Sans"/>
              </a:rPr>
              <a:t>weights</a:t>
            </a:r>
            <a:r>
              <a:rPr lang="en-US">
                <a:solidFill>
                  <a:schemeClr val="dk1"/>
                </a:solidFill>
                <a:latin typeface="Gill Sans"/>
                <a:ea typeface="Gill Sans"/>
                <a:cs typeface="Gill Sans"/>
                <a:sym typeface="Gill Sans"/>
              </a:rPr>
              <a:t> are pruned. </a:t>
            </a:r>
            <a:endParaRPr>
              <a:solidFill>
                <a:schemeClr val="dk1"/>
              </a:solidFill>
              <a:latin typeface="Gill Sans"/>
              <a:ea typeface="Gill Sans"/>
              <a:cs typeface="Gill Sans"/>
              <a:sym typeface="Gill Sans"/>
            </a:endParaRPr>
          </a:p>
          <a:p>
            <a:pPr indent="-317500" lvl="0" marL="457200" rtl="0" algn="just">
              <a:spcBef>
                <a:spcPts val="0"/>
              </a:spcBef>
              <a:spcAft>
                <a:spcPts val="0"/>
              </a:spcAft>
              <a:buClr>
                <a:schemeClr val="dk1"/>
              </a:buClr>
              <a:buSzPts val="1400"/>
              <a:buChar char="●"/>
            </a:pPr>
            <a:r>
              <a:rPr lang="en-US">
                <a:solidFill>
                  <a:schemeClr val="dk1"/>
                </a:solidFill>
                <a:latin typeface="Gill Sans"/>
                <a:ea typeface="Gill Sans"/>
                <a:cs typeface="Gill Sans"/>
                <a:sym typeface="Gill Sans"/>
              </a:rPr>
              <a:t>We use ≈</a:t>
            </a:r>
            <a:r>
              <a:rPr b="1" lang="en-US">
                <a:solidFill>
                  <a:schemeClr val="dk1"/>
                </a:solidFill>
                <a:latin typeface="Gill Sans"/>
                <a:ea typeface="Gill Sans"/>
                <a:cs typeface="Gill Sans"/>
                <a:sym typeface="Gill Sans"/>
              </a:rPr>
              <a:t>5x</a:t>
            </a:r>
            <a:r>
              <a:rPr lang="en-US">
                <a:solidFill>
                  <a:schemeClr val="dk1"/>
                </a:solidFill>
                <a:latin typeface="Gill Sans"/>
                <a:ea typeface="Gill Sans"/>
                <a:cs typeface="Gill Sans"/>
                <a:sym typeface="Gill Sans"/>
              </a:rPr>
              <a:t> lesser weights while preserving the accuracy. </a:t>
            </a:r>
            <a:endParaRPr>
              <a:solidFill>
                <a:schemeClr val="dk1"/>
              </a:solidFill>
              <a:latin typeface="Gill Sans"/>
              <a:ea typeface="Gill Sans"/>
              <a:cs typeface="Gill Sans"/>
              <a:sym typeface="Gill Sans"/>
            </a:endParaRPr>
          </a:p>
          <a:p>
            <a:pPr indent="0" lvl="0" marL="0" marR="0" rtl="0" algn="just">
              <a:spcBef>
                <a:spcPts val="0"/>
              </a:spcBef>
              <a:spcAft>
                <a:spcPts val="0"/>
              </a:spcAft>
              <a:buNone/>
            </a:pPr>
            <a:r>
              <a:t/>
            </a:r>
            <a:endParaRPr>
              <a:solidFill>
                <a:schemeClr val="dk1"/>
              </a:solidFill>
              <a:latin typeface="Gill Sans"/>
              <a:ea typeface="Gill Sans"/>
              <a:cs typeface="Gill Sans"/>
              <a:sym typeface="Gill Sans"/>
            </a:endParaRPr>
          </a:p>
        </p:txBody>
      </p:sp>
      <p:sp>
        <p:nvSpPr>
          <p:cNvPr id="419" name="Google Shape;419;p43"/>
          <p:cNvSpPr txBox="1"/>
          <p:nvPr/>
        </p:nvSpPr>
        <p:spPr>
          <a:xfrm>
            <a:off x="2569500" y="4074525"/>
            <a:ext cx="4579200" cy="39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1"/>
                </a:solidFill>
                <a:latin typeface="Gill Sans"/>
                <a:ea typeface="Gill Sans"/>
                <a:cs typeface="Gill Sans"/>
                <a:sym typeface="Gill Sans"/>
              </a:rPr>
              <a:t>Fig. 12: Validation Accuracy vs Number of Pruned Weighs of VGG16 on Melanoma Cancer Dataset</a:t>
            </a:r>
            <a:endParaRPr i="1" sz="1200">
              <a:solidFill>
                <a:schemeClr val="dk1"/>
              </a:solidFill>
              <a:latin typeface="Gill Sans"/>
              <a:ea typeface="Gill Sans"/>
              <a:cs typeface="Gill Sans"/>
              <a:sym typeface="Gill Sans"/>
            </a:endParaRPr>
          </a:p>
        </p:txBody>
      </p:sp>
      <p:pic>
        <p:nvPicPr>
          <p:cNvPr id="420" name="Google Shape;420;p43"/>
          <p:cNvPicPr preferRelativeResize="0"/>
          <p:nvPr/>
        </p:nvPicPr>
        <p:blipFill rotWithShape="1">
          <a:blip r:embed="rId3">
            <a:alphaModFix/>
          </a:blip>
          <a:srcRect b="0" l="0" r="616" t="0"/>
          <a:stretch/>
        </p:blipFill>
        <p:spPr>
          <a:xfrm>
            <a:off x="1811950" y="1903050"/>
            <a:ext cx="5584500" cy="22476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4"/>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26" name="Google Shape;426;p44"/>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accent1"/>
              </a:buClr>
              <a:buSzPts val="3600"/>
              <a:buFont typeface="Gill Sans"/>
              <a:buNone/>
            </a:pPr>
            <a:r>
              <a:rPr lang="en-US">
                <a:solidFill>
                  <a:schemeClr val="accent1"/>
                </a:solidFill>
              </a:rPr>
              <a:t>5. </a:t>
            </a:r>
            <a:r>
              <a:rPr lang="en-US">
                <a:solidFill>
                  <a:schemeClr val="accent1"/>
                </a:solidFill>
              </a:rPr>
              <a:t>Setup 1 (Results)</a:t>
            </a:r>
            <a:endParaRPr/>
          </a:p>
        </p:txBody>
      </p:sp>
      <p:sp>
        <p:nvSpPr>
          <p:cNvPr id="427" name="Google Shape;427;p44"/>
          <p:cNvSpPr txBox="1"/>
          <p:nvPr/>
        </p:nvSpPr>
        <p:spPr>
          <a:xfrm>
            <a:off x="479499" y="1461025"/>
            <a:ext cx="35244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After pruning the large center region is removed </a:t>
            </a:r>
            <a:r>
              <a:rPr lang="en-US">
                <a:solidFill>
                  <a:schemeClr val="dk1"/>
                </a:solidFill>
                <a:latin typeface="Gill Sans"/>
                <a:ea typeface="Gill Sans"/>
                <a:cs typeface="Gill Sans"/>
                <a:sym typeface="Gill Sans"/>
              </a:rPr>
              <a:t>corresponding to </a:t>
            </a:r>
            <a:r>
              <a:rPr b="1" lang="en-US">
                <a:solidFill>
                  <a:schemeClr val="dk1"/>
                </a:solidFill>
                <a:latin typeface="Gill Sans"/>
                <a:ea typeface="Gill Sans"/>
                <a:cs typeface="Gill Sans"/>
                <a:sym typeface="Gill Sans"/>
              </a:rPr>
              <a:t>80% of the weights. </a:t>
            </a:r>
            <a:endParaRPr b="1">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The network parameters adjust themselves during the retraining phase.</a:t>
            </a:r>
            <a:endParaRPr>
              <a:solidFill>
                <a:schemeClr val="dk1"/>
              </a:solidFill>
              <a:latin typeface="Gill Sans"/>
              <a:ea typeface="Gill Sans"/>
              <a:cs typeface="Gill Sans"/>
              <a:sym typeface="Gill Sans"/>
            </a:endParaRPr>
          </a:p>
        </p:txBody>
      </p:sp>
      <p:pic>
        <p:nvPicPr>
          <p:cNvPr id="428" name="Google Shape;428;p44"/>
          <p:cNvPicPr preferRelativeResize="0"/>
          <p:nvPr/>
        </p:nvPicPr>
        <p:blipFill rotWithShape="1">
          <a:blip r:embed="rId3">
            <a:alphaModFix/>
          </a:blip>
          <a:srcRect b="5780" l="10730" r="16169" t="6229"/>
          <a:stretch/>
        </p:blipFill>
        <p:spPr>
          <a:xfrm>
            <a:off x="3911125" y="1116676"/>
            <a:ext cx="4893548" cy="3313449"/>
          </a:xfrm>
          <a:prstGeom prst="rect">
            <a:avLst/>
          </a:prstGeom>
          <a:noFill/>
          <a:ln>
            <a:noFill/>
          </a:ln>
        </p:spPr>
      </p:pic>
      <p:sp>
        <p:nvSpPr>
          <p:cNvPr id="429" name="Google Shape;429;p44"/>
          <p:cNvSpPr txBox="1"/>
          <p:nvPr/>
        </p:nvSpPr>
        <p:spPr>
          <a:xfrm>
            <a:off x="524425" y="888250"/>
            <a:ext cx="5446200" cy="53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000">
                <a:solidFill>
                  <a:schemeClr val="dk1"/>
                </a:solidFill>
                <a:latin typeface="Gill Sans"/>
                <a:ea typeface="Gill Sans"/>
                <a:cs typeface="Gill Sans"/>
                <a:sym typeface="Gill Sans"/>
              </a:rPr>
              <a:t>All Layers</a:t>
            </a:r>
            <a:endParaRPr b="1" sz="2000">
              <a:solidFill>
                <a:schemeClr val="dk1"/>
              </a:solidFill>
              <a:latin typeface="Gill Sans"/>
              <a:ea typeface="Gill Sans"/>
              <a:cs typeface="Gill Sans"/>
              <a:sym typeface="Gill Sans"/>
            </a:endParaRPr>
          </a:p>
        </p:txBody>
      </p:sp>
      <p:sp>
        <p:nvSpPr>
          <p:cNvPr id="430" name="Google Shape;430;p44"/>
          <p:cNvSpPr txBox="1"/>
          <p:nvPr/>
        </p:nvSpPr>
        <p:spPr>
          <a:xfrm>
            <a:off x="4245900" y="4272887"/>
            <a:ext cx="4579200" cy="39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1"/>
                </a:solidFill>
                <a:latin typeface="Gill Sans"/>
                <a:ea typeface="Gill Sans"/>
                <a:cs typeface="Gill Sans"/>
                <a:sym typeface="Gill Sans"/>
              </a:rPr>
              <a:t>Fig. 13: </a:t>
            </a:r>
            <a:r>
              <a:rPr i="1" lang="en-US" sz="1200">
                <a:solidFill>
                  <a:schemeClr val="dk1"/>
                </a:solidFill>
                <a:latin typeface="Gill Sans"/>
                <a:ea typeface="Gill Sans"/>
                <a:cs typeface="Gill Sans"/>
                <a:sym typeface="Gill Sans"/>
              </a:rPr>
              <a:t>Weight Distribution of (a) Original VGG16 model (b) Pruned VGG16 (c) Non-Zero Weights of Pruned VGG16 (d) Pruned and Retrained VGG16</a:t>
            </a:r>
            <a:endParaRPr i="1" sz="1200">
              <a:solidFill>
                <a:schemeClr val="dk1"/>
              </a:solidFill>
              <a:latin typeface="Gill Sans"/>
              <a:ea typeface="Gill Sans"/>
              <a:cs typeface="Gill Sans"/>
              <a:sym typeface="Gill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45"/>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36" name="Google Shape;436;p45"/>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accent1"/>
              </a:buClr>
              <a:buSzPts val="3600"/>
              <a:buFont typeface="Gill Sans"/>
              <a:buNone/>
            </a:pPr>
            <a:r>
              <a:rPr lang="en-US">
                <a:solidFill>
                  <a:schemeClr val="accent1"/>
                </a:solidFill>
              </a:rPr>
              <a:t>5. </a:t>
            </a:r>
            <a:r>
              <a:rPr lang="en-US">
                <a:solidFill>
                  <a:schemeClr val="accent1"/>
                </a:solidFill>
              </a:rPr>
              <a:t>Setup 1 (Results)</a:t>
            </a:r>
            <a:endParaRPr>
              <a:solidFill>
                <a:schemeClr val="accent1"/>
              </a:solidFill>
            </a:endParaRPr>
          </a:p>
        </p:txBody>
      </p:sp>
      <p:sp>
        <p:nvSpPr>
          <p:cNvPr id="437" name="Google Shape;437;p45"/>
          <p:cNvSpPr txBox="1"/>
          <p:nvPr/>
        </p:nvSpPr>
        <p:spPr>
          <a:xfrm>
            <a:off x="459315" y="1427950"/>
            <a:ext cx="37866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 After pruning the large center region is removed corresponding to </a:t>
            </a:r>
            <a:r>
              <a:rPr b="1" lang="en-US">
                <a:solidFill>
                  <a:schemeClr val="dk1"/>
                </a:solidFill>
                <a:latin typeface="Gill Sans"/>
                <a:ea typeface="Gill Sans"/>
                <a:cs typeface="Gill Sans"/>
                <a:sym typeface="Gill Sans"/>
              </a:rPr>
              <a:t>80% of the weights. </a:t>
            </a:r>
            <a:endParaRPr b="1">
              <a:solidFill>
                <a:schemeClr val="dk1"/>
              </a:solidFill>
              <a:latin typeface="Gill Sans"/>
              <a:ea typeface="Gill Sans"/>
              <a:cs typeface="Gill Sans"/>
              <a:sym typeface="Gill Sans"/>
            </a:endParaRPr>
          </a:p>
          <a:p>
            <a:pPr indent="-317500" lvl="0" marL="457200" marR="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The network parameters adjust themselves during the retraining phase, which is clearly visible.</a:t>
            </a:r>
            <a:endParaRPr>
              <a:solidFill>
                <a:schemeClr val="dk1"/>
              </a:solidFill>
              <a:latin typeface="Gill Sans"/>
              <a:ea typeface="Gill Sans"/>
              <a:cs typeface="Gill Sans"/>
              <a:sym typeface="Gill Sans"/>
            </a:endParaRPr>
          </a:p>
        </p:txBody>
      </p:sp>
      <p:pic>
        <p:nvPicPr>
          <p:cNvPr id="438" name="Google Shape;438;p45"/>
          <p:cNvPicPr preferRelativeResize="0"/>
          <p:nvPr/>
        </p:nvPicPr>
        <p:blipFill rotWithShape="1">
          <a:blip r:embed="rId3">
            <a:alphaModFix/>
          </a:blip>
          <a:srcRect b="5863" l="10319" r="15966" t="6224"/>
          <a:stretch/>
        </p:blipFill>
        <p:spPr>
          <a:xfrm>
            <a:off x="4240877" y="1253950"/>
            <a:ext cx="4503101" cy="3020774"/>
          </a:xfrm>
          <a:prstGeom prst="rect">
            <a:avLst/>
          </a:prstGeom>
          <a:noFill/>
          <a:ln>
            <a:noFill/>
          </a:ln>
        </p:spPr>
      </p:pic>
      <p:sp>
        <p:nvSpPr>
          <p:cNvPr id="439" name="Google Shape;439;p45"/>
          <p:cNvSpPr txBox="1"/>
          <p:nvPr/>
        </p:nvSpPr>
        <p:spPr>
          <a:xfrm>
            <a:off x="503125" y="888250"/>
            <a:ext cx="5446200" cy="53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3600"/>
              <a:buFont typeface="Gill Sans"/>
              <a:buNone/>
            </a:pPr>
            <a:r>
              <a:rPr b="1" lang="en-US" sz="2000">
                <a:solidFill>
                  <a:schemeClr val="dk1"/>
                </a:solidFill>
                <a:latin typeface="Gill Sans"/>
                <a:ea typeface="Gill Sans"/>
                <a:cs typeface="Gill Sans"/>
                <a:sym typeface="Gill Sans"/>
              </a:rPr>
              <a:t>Last Fully Connected Layer</a:t>
            </a:r>
            <a:endParaRPr b="1" sz="2000">
              <a:solidFill>
                <a:schemeClr val="dk1"/>
              </a:solidFill>
              <a:latin typeface="Gill Sans"/>
              <a:ea typeface="Gill Sans"/>
              <a:cs typeface="Gill Sans"/>
              <a:sym typeface="Gill Sans"/>
            </a:endParaRPr>
          </a:p>
        </p:txBody>
      </p:sp>
      <p:sp>
        <p:nvSpPr>
          <p:cNvPr id="440" name="Google Shape;440;p45"/>
          <p:cNvSpPr txBox="1"/>
          <p:nvPr/>
        </p:nvSpPr>
        <p:spPr>
          <a:xfrm>
            <a:off x="4220702" y="4196687"/>
            <a:ext cx="4579200" cy="39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1"/>
                </a:solidFill>
                <a:latin typeface="Gill Sans"/>
                <a:ea typeface="Gill Sans"/>
                <a:cs typeface="Gill Sans"/>
                <a:sym typeface="Gill Sans"/>
              </a:rPr>
              <a:t>Fig. 14: </a:t>
            </a:r>
            <a:r>
              <a:rPr i="1" lang="en-US" sz="1200">
                <a:solidFill>
                  <a:schemeClr val="dk1"/>
                </a:solidFill>
                <a:latin typeface="Gill Sans"/>
                <a:ea typeface="Gill Sans"/>
                <a:cs typeface="Gill Sans"/>
                <a:sym typeface="Gill Sans"/>
              </a:rPr>
              <a:t>Weight Distribution of Last Layer of, (a) Original VGG16 model (b) Pruned VGG16 (c) Non-Zero Weights of Pruned VGG16 (d) Pruned and Retrained VGG16, on Cancer Dataset</a:t>
            </a:r>
            <a:endParaRPr i="1" sz="1200">
              <a:solidFill>
                <a:schemeClr val="dk1"/>
              </a:solidFill>
              <a:latin typeface="Gill Sans"/>
              <a:ea typeface="Gill Sans"/>
              <a:cs typeface="Gill Sans"/>
              <a:sym typeface="Gill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6"/>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46" name="Google Shape;446;p46"/>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5. Setup 2</a:t>
            </a:r>
            <a:endParaRPr/>
          </a:p>
        </p:txBody>
      </p:sp>
      <p:pic>
        <p:nvPicPr>
          <p:cNvPr id="447" name="Google Shape;447;p46"/>
          <p:cNvPicPr preferRelativeResize="0"/>
          <p:nvPr/>
        </p:nvPicPr>
        <p:blipFill rotWithShape="1">
          <a:blip r:embed="rId3">
            <a:alphaModFix/>
          </a:blip>
          <a:srcRect b="2989" l="0" r="0" t="2989"/>
          <a:stretch/>
        </p:blipFill>
        <p:spPr>
          <a:xfrm>
            <a:off x="1424800" y="1707625"/>
            <a:ext cx="6116449" cy="3038326"/>
          </a:xfrm>
          <a:prstGeom prst="rect">
            <a:avLst/>
          </a:prstGeom>
          <a:noFill/>
          <a:ln>
            <a:noFill/>
          </a:ln>
        </p:spPr>
      </p:pic>
      <p:sp>
        <p:nvSpPr>
          <p:cNvPr id="448" name="Google Shape;448;p46"/>
          <p:cNvSpPr txBox="1"/>
          <p:nvPr/>
        </p:nvSpPr>
        <p:spPr>
          <a:xfrm>
            <a:off x="677000" y="944650"/>
            <a:ext cx="5809500" cy="810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accent6"/>
              </a:buClr>
              <a:buSzPts val="1800"/>
              <a:buFont typeface="Gill Sans"/>
              <a:buChar char="●"/>
            </a:pPr>
            <a:r>
              <a:rPr lang="en-US" sz="1800">
                <a:solidFill>
                  <a:schemeClr val="accent6"/>
                </a:solidFill>
                <a:latin typeface="Gill Sans"/>
                <a:ea typeface="Gill Sans"/>
                <a:cs typeface="Gill Sans"/>
                <a:sym typeface="Gill Sans"/>
              </a:rPr>
              <a:t>Need to do iterative pruning only one at the baseline. </a:t>
            </a:r>
            <a:endParaRPr sz="1800">
              <a:solidFill>
                <a:schemeClr val="accent6"/>
              </a:solidFill>
              <a:latin typeface="Gill Sans"/>
              <a:ea typeface="Gill Sans"/>
              <a:cs typeface="Gill Sans"/>
              <a:sym typeface="Gill Sans"/>
            </a:endParaRPr>
          </a:p>
          <a:p>
            <a:pPr indent="-342900" lvl="0" marL="457200" rtl="0" algn="l">
              <a:spcBef>
                <a:spcPts val="0"/>
              </a:spcBef>
              <a:spcAft>
                <a:spcPts val="0"/>
              </a:spcAft>
              <a:buClr>
                <a:schemeClr val="accent6"/>
              </a:buClr>
              <a:buSzPts val="1800"/>
              <a:buFont typeface="Gill Sans"/>
              <a:buChar char="●"/>
            </a:pPr>
            <a:r>
              <a:rPr lang="en-US" sz="1800">
                <a:solidFill>
                  <a:schemeClr val="accent6"/>
                </a:solidFill>
                <a:latin typeface="Gill Sans"/>
                <a:ea typeface="Gill Sans"/>
                <a:cs typeface="Gill Sans"/>
                <a:sym typeface="Gill Sans"/>
              </a:rPr>
              <a:t>Transfer Learning friendly. </a:t>
            </a:r>
            <a:endParaRPr sz="1800">
              <a:solidFill>
                <a:schemeClr val="accent6"/>
              </a:solidFill>
              <a:latin typeface="Gill Sans"/>
              <a:ea typeface="Gill Sans"/>
              <a:cs typeface="Gill Sans"/>
              <a:sym typeface="Gill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7"/>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54" name="Google Shape;454;p47"/>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5. Transfer Learning (Results)</a:t>
            </a:r>
            <a:endParaRPr/>
          </a:p>
        </p:txBody>
      </p:sp>
      <p:sp>
        <p:nvSpPr>
          <p:cNvPr id="455" name="Google Shape;455;p47"/>
          <p:cNvSpPr txBox="1"/>
          <p:nvPr/>
        </p:nvSpPr>
        <p:spPr>
          <a:xfrm>
            <a:off x="2569500" y="4074525"/>
            <a:ext cx="4579200" cy="39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1"/>
                </a:solidFill>
                <a:latin typeface="Gill Sans"/>
                <a:ea typeface="Gill Sans"/>
                <a:cs typeface="Gill Sans"/>
                <a:sym typeface="Gill Sans"/>
              </a:rPr>
              <a:t>Fig. 11: Validation Accuracy vs Number of Pruned Weighs of VGG16 on Melanoma Cancer Dataset</a:t>
            </a:r>
            <a:endParaRPr i="1" sz="1200">
              <a:solidFill>
                <a:schemeClr val="dk1"/>
              </a:solidFill>
              <a:latin typeface="Gill Sans"/>
              <a:ea typeface="Gill Sans"/>
              <a:cs typeface="Gill Sans"/>
              <a:sym typeface="Gill Sans"/>
            </a:endParaRPr>
          </a:p>
        </p:txBody>
      </p:sp>
      <p:pic>
        <p:nvPicPr>
          <p:cNvPr id="456" name="Google Shape;456;p47"/>
          <p:cNvPicPr preferRelativeResize="0"/>
          <p:nvPr/>
        </p:nvPicPr>
        <p:blipFill rotWithShape="1">
          <a:blip r:embed="rId3">
            <a:alphaModFix/>
          </a:blip>
          <a:srcRect b="0" l="7787" r="9369" t="9885"/>
          <a:stretch/>
        </p:blipFill>
        <p:spPr>
          <a:xfrm>
            <a:off x="1805275" y="1855700"/>
            <a:ext cx="5836073" cy="2309275"/>
          </a:xfrm>
          <a:prstGeom prst="rect">
            <a:avLst/>
          </a:prstGeom>
          <a:noFill/>
          <a:ln>
            <a:noFill/>
          </a:ln>
        </p:spPr>
      </p:pic>
      <p:sp>
        <p:nvSpPr>
          <p:cNvPr id="457" name="Google Shape;457;p47"/>
          <p:cNvSpPr txBox="1"/>
          <p:nvPr/>
        </p:nvSpPr>
        <p:spPr>
          <a:xfrm>
            <a:off x="479501" y="1003825"/>
            <a:ext cx="8385300" cy="3578700"/>
          </a:xfrm>
          <a:prstGeom prst="rect">
            <a:avLst/>
          </a:prstGeom>
          <a:noFill/>
          <a:ln>
            <a:noFill/>
          </a:ln>
        </p:spPr>
        <p:txBody>
          <a:bodyPr anchorCtr="0" anchor="t" bIns="45700" lIns="91425" spcFirstLastPara="1" rIns="91425" wrap="square" tIns="45700">
            <a:normAutofit/>
          </a:bodyPr>
          <a:lstStyle/>
          <a:p>
            <a:pPr indent="-317500" lvl="0" marL="457200" rtl="0" algn="just">
              <a:spcBef>
                <a:spcPts val="0"/>
              </a:spcBef>
              <a:spcAft>
                <a:spcPts val="0"/>
              </a:spcAft>
              <a:buClr>
                <a:schemeClr val="dk1"/>
              </a:buClr>
              <a:buSzPts val="1400"/>
              <a:buChar char="●"/>
            </a:pPr>
            <a:r>
              <a:rPr lang="en-US">
                <a:solidFill>
                  <a:schemeClr val="dk1"/>
                </a:solidFill>
                <a:latin typeface="Gill Sans"/>
                <a:ea typeface="Gill Sans"/>
                <a:cs typeface="Gill Sans"/>
                <a:sym typeface="Gill Sans"/>
              </a:rPr>
              <a:t>In this case the last layer is not pruned hence we can recover almost all lost accuracy after retraining. </a:t>
            </a:r>
            <a:endParaRPr>
              <a:solidFill>
                <a:schemeClr val="dk1"/>
              </a:solidFill>
              <a:latin typeface="Gill Sans"/>
              <a:ea typeface="Gill Sans"/>
              <a:cs typeface="Gill Sans"/>
              <a:sym typeface="Gill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1"/>
          <p:cNvSpPr txBox="1"/>
          <p:nvPr>
            <p:ph idx="12" type="sldNum"/>
          </p:nvPr>
        </p:nvSpPr>
        <p:spPr>
          <a:xfrm>
            <a:off x="6553200" y="4698999"/>
            <a:ext cx="21336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25" name="Google Shape;225;p21"/>
          <p:cNvSpPr txBox="1"/>
          <p:nvPr>
            <p:ph type="title"/>
          </p:nvPr>
        </p:nvSpPr>
        <p:spPr>
          <a:xfrm>
            <a:off x="310152" y="15485"/>
            <a:ext cx="8229600" cy="69360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Contents:</a:t>
            </a:r>
            <a:endParaRPr/>
          </a:p>
        </p:txBody>
      </p:sp>
      <p:sp>
        <p:nvSpPr>
          <p:cNvPr id="226" name="Google Shape;226;p21"/>
          <p:cNvSpPr txBox="1"/>
          <p:nvPr>
            <p:ph idx="1" type="body"/>
          </p:nvPr>
        </p:nvSpPr>
        <p:spPr>
          <a:xfrm>
            <a:off x="430464" y="902369"/>
            <a:ext cx="8229600" cy="3690798"/>
          </a:xfrm>
          <a:prstGeom prst="rect">
            <a:avLst/>
          </a:prstGeom>
          <a:noFill/>
          <a:ln>
            <a:noFill/>
          </a:ln>
        </p:spPr>
        <p:txBody>
          <a:bodyPr anchorCtr="0" anchor="t" bIns="45700" lIns="91425" spcFirstLastPara="1" rIns="91425" wrap="square" tIns="45700">
            <a:normAutofit lnSpcReduction="20000"/>
          </a:bodyPr>
          <a:lstStyle/>
          <a:p>
            <a:pPr indent="-406400" lvl="0" marL="342900" rtl="0" algn="l">
              <a:spcBef>
                <a:spcPts val="0"/>
              </a:spcBef>
              <a:spcAft>
                <a:spcPts val="0"/>
              </a:spcAft>
              <a:buSzPts val="2800"/>
              <a:buChar char="•"/>
            </a:pPr>
            <a:r>
              <a:rPr lang="en-US"/>
              <a:t>Problem &amp; Motivation</a:t>
            </a:r>
            <a:endParaRPr/>
          </a:p>
          <a:p>
            <a:pPr indent="-406400" lvl="0" marL="342900" rtl="0" algn="l">
              <a:spcBef>
                <a:spcPts val="560"/>
              </a:spcBef>
              <a:spcAft>
                <a:spcPts val="0"/>
              </a:spcAft>
              <a:buSzPts val="2800"/>
              <a:buChar char="•"/>
            </a:pPr>
            <a:r>
              <a:rPr lang="en-US"/>
              <a:t>Model</a:t>
            </a:r>
            <a:endParaRPr/>
          </a:p>
          <a:p>
            <a:pPr indent="-406400" lvl="0" marL="342900" rtl="0" algn="l">
              <a:spcBef>
                <a:spcPts val="560"/>
              </a:spcBef>
              <a:spcAft>
                <a:spcPts val="0"/>
              </a:spcAft>
              <a:buSzPts val="2800"/>
              <a:buChar char="•"/>
            </a:pPr>
            <a:r>
              <a:rPr lang="en-US"/>
              <a:t>Details of the Contributions</a:t>
            </a:r>
            <a:endParaRPr/>
          </a:p>
          <a:p>
            <a:pPr indent="-285750" lvl="1" marL="742950" rtl="0" algn="l">
              <a:spcBef>
                <a:spcPts val="560"/>
              </a:spcBef>
              <a:spcAft>
                <a:spcPts val="0"/>
              </a:spcAft>
              <a:buSzPts val="1800"/>
              <a:buChar char="–"/>
            </a:pPr>
            <a:r>
              <a:rPr lang="en-US"/>
              <a:t>Global Weight Pruning</a:t>
            </a:r>
            <a:endParaRPr/>
          </a:p>
          <a:p>
            <a:pPr indent="-285750" lvl="1" marL="742950" rtl="0" algn="l">
              <a:spcBef>
                <a:spcPts val="560"/>
              </a:spcBef>
              <a:spcAft>
                <a:spcPts val="0"/>
              </a:spcAft>
              <a:buSzPts val="1800"/>
              <a:buChar char="–"/>
            </a:pPr>
            <a:r>
              <a:rPr lang="en-US"/>
              <a:t>Layer-wise Weight Pruning</a:t>
            </a:r>
            <a:endParaRPr/>
          </a:p>
          <a:p>
            <a:pPr indent="-285750" lvl="1" marL="742950" rtl="0" algn="l">
              <a:spcBef>
                <a:spcPts val="560"/>
              </a:spcBef>
              <a:spcAft>
                <a:spcPts val="0"/>
              </a:spcAft>
              <a:buSzPts val="1800"/>
              <a:buChar char="–"/>
            </a:pPr>
            <a:r>
              <a:rPr lang="en-US"/>
              <a:t>Layer Channel Pruning</a:t>
            </a:r>
            <a:endParaRPr/>
          </a:p>
          <a:p>
            <a:pPr indent="-285750" lvl="1" marL="742950" rtl="0" algn="l">
              <a:spcBef>
                <a:spcPts val="560"/>
              </a:spcBef>
              <a:spcAft>
                <a:spcPts val="0"/>
              </a:spcAft>
              <a:buSzPts val="1800"/>
              <a:buChar char="–"/>
            </a:pPr>
            <a:r>
              <a:rPr lang="en-US"/>
              <a:t>Iterative Pruning</a:t>
            </a:r>
            <a:endParaRPr/>
          </a:p>
          <a:p>
            <a:pPr indent="-285750" lvl="1" marL="742950" rtl="0" algn="l">
              <a:spcBef>
                <a:spcPts val="560"/>
              </a:spcBef>
              <a:spcAft>
                <a:spcPts val="0"/>
              </a:spcAft>
              <a:buSzPts val="1800"/>
              <a:buChar char="–"/>
            </a:pPr>
            <a:r>
              <a:rPr lang="en-US"/>
              <a:t>Extending to Transfer Learning</a:t>
            </a:r>
            <a:endParaRPr/>
          </a:p>
          <a:p>
            <a:pPr indent="-406400" lvl="0" marL="342900" rtl="0" algn="l">
              <a:spcBef>
                <a:spcPts val="560"/>
              </a:spcBef>
              <a:spcAft>
                <a:spcPts val="0"/>
              </a:spcAft>
              <a:buSzPts val="2800"/>
              <a:buChar char="•"/>
            </a:pPr>
            <a:r>
              <a:rPr lang="en-US"/>
              <a:t>Conclusions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8"/>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63" name="Google Shape;463;p48"/>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Conclusions</a:t>
            </a:r>
            <a:endParaRPr/>
          </a:p>
        </p:txBody>
      </p:sp>
      <p:sp>
        <p:nvSpPr>
          <p:cNvPr id="464" name="Google Shape;464;p48"/>
          <p:cNvSpPr txBox="1"/>
          <p:nvPr/>
        </p:nvSpPr>
        <p:spPr>
          <a:xfrm>
            <a:off x="310160" y="989225"/>
            <a:ext cx="7548300" cy="3578700"/>
          </a:xfrm>
          <a:prstGeom prst="rect">
            <a:avLst/>
          </a:prstGeom>
          <a:noFill/>
          <a:ln>
            <a:noFill/>
          </a:ln>
        </p:spPr>
        <p:txBody>
          <a:bodyPr anchorCtr="0" anchor="t" bIns="45700" lIns="91425" spcFirstLastPara="1" rIns="91425" wrap="square" tIns="45700">
            <a:normAutofit/>
          </a:bodyPr>
          <a:lstStyle/>
          <a:p>
            <a:pPr indent="-317500" lvl="0" marL="45720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Using a pretrained VGG16 model on the ImageNet validation dataset, we analyze global pruning, layer-wise unstructured pruning, layer-wise channel pruning, and hardened channel pruning.</a:t>
            </a:r>
            <a:endParaRPr>
              <a:solidFill>
                <a:schemeClr val="dk1"/>
              </a:solidFill>
              <a:latin typeface="Gill Sans"/>
              <a:ea typeface="Gill Sans"/>
              <a:cs typeface="Gill Sans"/>
              <a:sym typeface="Gill Sans"/>
            </a:endParaRPr>
          </a:p>
          <a:p>
            <a:pPr indent="-317500" lvl="0" marL="45720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Further investigated iterative pruning, where pruning and fine-tuning are repeated across multiple cycles to maximize sparsity while recovering lost accuracy. </a:t>
            </a:r>
            <a:endParaRPr>
              <a:solidFill>
                <a:schemeClr val="dk1"/>
              </a:solidFill>
              <a:latin typeface="Gill Sans"/>
              <a:ea typeface="Gill Sans"/>
              <a:cs typeface="Gill Sans"/>
              <a:sym typeface="Gill Sans"/>
            </a:endParaRPr>
          </a:p>
          <a:p>
            <a:pPr indent="-317500" lvl="0" marL="457200" rtl="0" algn="l">
              <a:spcBef>
                <a:spcPts val="0"/>
              </a:spcBef>
              <a:spcAft>
                <a:spcPts val="0"/>
              </a:spcAft>
              <a:buClr>
                <a:schemeClr val="dk1"/>
              </a:buClr>
              <a:buSzPts val="1400"/>
              <a:buFont typeface="Gill Sans"/>
              <a:buChar char="●"/>
            </a:pPr>
            <a:r>
              <a:rPr lang="en-US">
                <a:solidFill>
                  <a:schemeClr val="dk1"/>
                </a:solidFill>
                <a:latin typeface="Gill Sans"/>
                <a:ea typeface="Gill Sans"/>
                <a:cs typeface="Gill Sans"/>
                <a:sym typeface="Gill Sans"/>
              </a:rPr>
              <a:t>Additionally, we extended the analysis to transfer learning by fine-tuning pruned models on the melanoma cancer dataset. This demonstrates the adaptability models to new tasks with iterative pruning, assessing their potential for real-world applications in computationally constrained settings.</a:t>
            </a:r>
            <a:endParaRPr>
              <a:solidFill>
                <a:schemeClr val="dk1"/>
              </a:solidFill>
              <a:latin typeface="Gill Sans"/>
              <a:ea typeface="Gill Sans"/>
              <a:cs typeface="Gill Sans"/>
              <a:sym typeface="Gill Sans"/>
            </a:endParaRPr>
          </a:p>
          <a:p>
            <a:pPr indent="0" lvl="0" marL="0" rtl="0" algn="l">
              <a:spcBef>
                <a:spcPts val="0"/>
              </a:spcBef>
              <a:spcAft>
                <a:spcPts val="0"/>
              </a:spcAft>
              <a:buNone/>
            </a:pPr>
            <a:r>
              <a:t/>
            </a:r>
            <a:endParaRPr>
              <a:solidFill>
                <a:schemeClr val="dk1"/>
              </a:solidFill>
              <a:latin typeface="Gill Sans"/>
              <a:ea typeface="Gill Sans"/>
              <a:cs typeface="Gill Sans"/>
              <a:sym typeface="Gill Sans"/>
            </a:endParaRPr>
          </a:p>
          <a:p>
            <a:pPr indent="0" lvl="0" marL="457200" marR="0" rtl="0" algn="l">
              <a:spcBef>
                <a:spcPts val="0"/>
              </a:spcBef>
              <a:spcAft>
                <a:spcPts val="0"/>
              </a:spcAft>
              <a:buNone/>
            </a:pPr>
            <a:r>
              <a:t/>
            </a:r>
            <a:endParaRPr>
              <a:solidFill>
                <a:schemeClr val="dk1"/>
              </a:solidFill>
              <a:latin typeface="Gill Sans"/>
              <a:ea typeface="Gill Sans"/>
              <a:cs typeface="Gill Sans"/>
              <a:sym typeface="Gill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49"/>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70" name="Google Shape;470;p49"/>
          <p:cNvSpPr txBox="1"/>
          <p:nvPr>
            <p:ph type="title"/>
          </p:nvPr>
        </p:nvSpPr>
        <p:spPr>
          <a:xfrm>
            <a:off x="3002976" y="1951825"/>
            <a:ext cx="30078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Thank You!</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50"/>
          <p:cNvSpPr txBox="1"/>
          <p:nvPr/>
        </p:nvSpPr>
        <p:spPr>
          <a:xfrm>
            <a:off x="232301" y="1003838"/>
            <a:ext cx="8385300" cy="3578700"/>
          </a:xfrm>
          <a:prstGeom prst="rect">
            <a:avLst/>
          </a:prstGeom>
          <a:noFill/>
          <a:ln>
            <a:noFill/>
          </a:ln>
        </p:spPr>
        <p:txBody>
          <a:bodyPr anchorCtr="0" anchor="t" bIns="45700" lIns="91425" spcFirstLastPara="1" rIns="91425" wrap="square" tIns="45700">
            <a:normAutofit/>
          </a:bodyPr>
          <a:lstStyle/>
          <a:p>
            <a:pPr indent="-317500" lvl="0" marL="457200" marR="0" rtl="0" algn="just">
              <a:spcBef>
                <a:spcPts val="0"/>
              </a:spcBef>
              <a:spcAft>
                <a:spcPts val="0"/>
              </a:spcAft>
              <a:buClr>
                <a:schemeClr val="dk1"/>
              </a:buClr>
              <a:buSzPts val="1400"/>
              <a:buChar char="●"/>
            </a:pPr>
            <a:r>
              <a:rPr lang="en-US">
                <a:solidFill>
                  <a:schemeClr val="dk1"/>
                </a:solidFill>
                <a:latin typeface="Gill Sans"/>
                <a:ea typeface="Gill Sans"/>
                <a:cs typeface="Gill Sans"/>
                <a:sym typeface="Gill Sans"/>
              </a:rPr>
              <a:t>Model is able to recover a lot of lost accuracy after retraining. </a:t>
            </a:r>
            <a:endParaRPr>
              <a:solidFill>
                <a:schemeClr val="dk1"/>
              </a:solidFill>
              <a:latin typeface="Gill Sans"/>
              <a:ea typeface="Gill Sans"/>
              <a:cs typeface="Gill Sans"/>
              <a:sym typeface="Gill Sans"/>
            </a:endParaRPr>
          </a:p>
          <a:p>
            <a:pPr indent="-317500" lvl="0" marL="457200" marR="0" rtl="0" algn="just">
              <a:spcBef>
                <a:spcPts val="0"/>
              </a:spcBef>
              <a:spcAft>
                <a:spcPts val="0"/>
              </a:spcAft>
              <a:buClr>
                <a:schemeClr val="dk1"/>
              </a:buClr>
              <a:buSzPts val="1400"/>
              <a:buChar char="●"/>
            </a:pPr>
            <a:r>
              <a:rPr lang="en-US">
                <a:solidFill>
                  <a:schemeClr val="dk1"/>
                </a:solidFill>
                <a:latin typeface="Gill Sans"/>
                <a:ea typeface="Gill Sans"/>
                <a:cs typeface="Gill Sans"/>
                <a:sym typeface="Gill Sans"/>
              </a:rPr>
              <a:t>For prune percentage above </a:t>
            </a:r>
            <a:r>
              <a:rPr b="1" lang="en-US">
                <a:solidFill>
                  <a:schemeClr val="dk1"/>
                </a:solidFill>
                <a:latin typeface="Gill Sans"/>
                <a:ea typeface="Gill Sans"/>
                <a:cs typeface="Gill Sans"/>
                <a:sym typeface="Gill Sans"/>
              </a:rPr>
              <a:t>15</a:t>
            </a:r>
            <a:r>
              <a:rPr b="1" lang="en-US">
                <a:solidFill>
                  <a:schemeClr val="dk1"/>
                </a:solidFill>
                <a:latin typeface="Gill Sans"/>
                <a:ea typeface="Gill Sans"/>
                <a:cs typeface="Gill Sans"/>
                <a:sym typeface="Gill Sans"/>
              </a:rPr>
              <a:t>% retraining</a:t>
            </a:r>
            <a:r>
              <a:rPr lang="en-US">
                <a:solidFill>
                  <a:schemeClr val="dk1"/>
                </a:solidFill>
                <a:latin typeface="Gill Sans"/>
                <a:ea typeface="Gill Sans"/>
                <a:cs typeface="Gill Sans"/>
                <a:sym typeface="Gill Sans"/>
              </a:rPr>
              <a:t> is absolutely necessary.  </a:t>
            </a:r>
            <a:endParaRPr>
              <a:solidFill>
                <a:schemeClr val="dk1"/>
              </a:solidFill>
              <a:latin typeface="Gill Sans"/>
              <a:ea typeface="Gill Sans"/>
              <a:cs typeface="Gill Sans"/>
              <a:sym typeface="Gill Sans"/>
            </a:endParaRPr>
          </a:p>
        </p:txBody>
      </p:sp>
      <p:sp>
        <p:nvSpPr>
          <p:cNvPr id="476" name="Google Shape;476;p50"/>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77" name="Google Shape;477;p50"/>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4. Iterative Pruning (Results) (Extra)</a:t>
            </a:r>
            <a:endParaRPr/>
          </a:p>
        </p:txBody>
      </p:sp>
      <p:pic>
        <p:nvPicPr>
          <p:cNvPr id="478" name="Google Shape;478;p50"/>
          <p:cNvPicPr preferRelativeResize="0"/>
          <p:nvPr/>
        </p:nvPicPr>
        <p:blipFill rotWithShape="1">
          <a:blip r:embed="rId3">
            <a:alphaModFix/>
          </a:blip>
          <a:srcRect b="935" l="4086" r="8024" t="9071"/>
          <a:stretch/>
        </p:blipFill>
        <p:spPr>
          <a:xfrm>
            <a:off x="2526200" y="1547575"/>
            <a:ext cx="3916475" cy="3007850"/>
          </a:xfrm>
          <a:prstGeom prst="rect">
            <a:avLst/>
          </a:prstGeom>
          <a:noFill/>
          <a:ln>
            <a:noFill/>
          </a:ln>
        </p:spPr>
      </p:pic>
      <p:sp>
        <p:nvSpPr>
          <p:cNvPr id="479" name="Google Shape;479;p50"/>
          <p:cNvSpPr txBox="1"/>
          <p:nvPr/>
        </p:nvSpPr>
        <p:spPr>
          <a:xfrm>
            <a:off x="2043285" y="4459329"/>
            <a:ext cx="5959800" cy="51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chemeClr val="dk1"/>
                </a:solidFill>
                <a:latin typeface="Gill Sans"/>
                <a:ea typeface="Gill Sans"/>
                <a:cs typeface="Gill Sans"/>
                <a:sym typeface="Gill Sans"/>
              </a:rPr>
              <a:t>Fig. </a:t>
            </a:r>
            <a:r>
              <a:rPr i="1" lang="en-US" sz="1200">
                <a:solidFill>
                  <a:schemeClr val="dk1"/>
                </a:solidFill>
                <a:latin typeface="Gill Sans"/>
                <a:ea typeface="Gill Sans"/>
                <a:cs typeface="Gill Sans"/>
                <a:sym typeface="Gill Sans"/>
              </a:rPr>
              <a:t>7</a:t>
            </a:r>
            <a:r>
              <a:rPr i="1" lang="en-US" sz="1200">
                <a:solidFill>
                  <a:schemeClr val="dk1"/>
                </a:solidFill>
                <a:latin typeface="Gill Sans"/>
                <a:ea typeface="Gill Sans"/>
                <a:cs typeface="Gill Sans"/>
                <a:sym typeface="Gill Sans"/>
              </a:rPr>
              <a:t>: Validation Accuracy vs Number of Pruned Weights  (Layer Channel Pruning)</a:t>
            </a:r>
            <a:endParaRPr i="1" sz="1200">
              <a:solidFill>
                <a:schemeClr val="dk1"/>
              </a:solidFill>
              <a:latin typeface="Gill Sans"/>
              <a:ea typeface="Gill Sans"/>
              <a:cs typeface="Gill Sans"/>
              <a:sym typeface="Gill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2"/>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32" name="Google Shape;232;p22"/>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Model</a:t>
            </a:r>
            <a:endParaRPr/>
          </a:p>
        </p:txBody>
      </p:sp>
      <p:sp>
        <p:nvSpPr>
          <p:cNvPr id="233" name="Google Shape;233;p22"/>
          <p:cNvSpPr txBox="1"/>
          <p:nvPr/>
        </p:nvSpPr>
        <p:spPr>
          <a:xfrm>
            <a:off x="457199" y="1016001"/>
            <a:ext cx="7890900" cy="3578700"/>
          </a:xfrm>
          <a:prstGeom prst="rect">
            <a:avLst/>
          </a:prstGeom>
          <a:noFill/>
          <a:ln>
            <a:noFill/>
          </a:ln>
        </p:spPr>
        <p:txBody>
          <a:bodyPr anchorCtr="0" anchor="t" bIns="45700" lIns="91425" spcFirstLastPara="1" rIns="91425" wrap="square" tIns="45700">
            <a:normAutofit fontScale="92500" lnSpcReduction="20000"/>
          </a:bodyPr>
          <a:lstStyle/>
          <a:p>
            <a:pPr indent="-393065" lvl="0" marL="457200" marR="0" rtl="0" algn="l">
              <a:spcBef>
                <a:spcPts val="560"/>
              </a:spcBef>
              <a:spcAft>
                <a:spcPts val="0"/>
              </a:spcAft>
              <a:buClr>
                <a:schemeClr val="accent6"/>
              </a:buClr>
              <a:buSzPct val="100000"/>
              <a:buFont typeface="Gill Sans"/>
              <a:buChar char="●"/>
            </a:pPr>
            <a:r>
              <a:rPr lang="en-US" sz="2800">
                <a:solidFill>
                  <a:schemeClr val="accent6"/>
                </a:solidFill>
                <a:latin typeface="Gill Sans"/>
                <a:ea typeface="Gill Sans"/>
                <a:cs typeface="Gill Sans"/>
                <a:sym typeface="Gill Sans"/>
              </a:rPr>
              <a:t>Pruning techniques implemented:</a:t>
            </a:r>
            <a:endParaRPr sz="2800">
              <a:solidFill>
                <a:schemeClr val="accent6"/>
              </a:solidFill>
              <a:latin typeface="Gill Sans"/>
              <a:ea typeface="Gill Sans"/>
              <a:cs typeface="Gill Sans"/>
              <a:sym typeface="Gill Sans"/>
            </a:endParaRPr>
          </a:p>
          <a:p>
            <a:pPr indent="-393065" lvl="1" marL="914400" marR="0" rtl="0" algn="l">
              <a:spcBef>
                <a:spcPts val="0"/>
              </a:spcBef>
              <a:spcAft>
                <a:spcPts val="0"/>
              </a:spcAft>
              <a:buClr>
                <a:schemeClr val="accent6"/>
              </a:buClr>
              <a:buSzPct val="100000"/>
              <a:buFont typeface="Gill Sans"/>
              <a:buChar char="○"/>
            </a:pPr>
            <a:r>
              <a:rPr lang="en-US" sz="2800">
                <a:solidFill>
                  <a:schemeClr val="accent6"/>
                </a:solidFill>
                <a:latin typeface="Gill Sans"/>
                <a:ea typeface="Gill Sans"/>
                <a:cs typeface="Gill Sans"/>
                <a:sym typeface="Gill Sans"/>
              </a:rPr>
              <a:t>Global Pruning</a:t>
            </a:r>
            <a:endParaRPr sz="2800">
              <a:solidFill>
                <a:schemeClr val="accent6"/>
              </a:solidFill>
              <a:latin typeface="Gill Sans"/>
              <a:ea typeface="Gill Sans"/>
              <a:cs typeface="Gill Sans"/>
              <a:sym typeface="Gill Sans"/>
            </a:endParaRPr>
          </a:p>
          <a:p>
            <a:pPr indent="-393065" lvl="1" marL="914400" marR="0" rtl="0" algn="l">
              <a:spcBef>
                <a:spcPts val="0"/>
              </a:spcBef>
              <a:spcAft>
                <a:spcPts val="0"/>
              </a:spcAft>
              <a:buClr>
                <a:schemeClr val="accent6"/>
              </a:buClr>
              <a:buSzPct val="100000"/>
              <a:buFont typeface="Gill Sans"/>
              <a:buChar char="○"/>
            </a:pPr>
            <a:r>
              <a:rPr lang="en-US" sz="2800">
                <a:solidFill>
                  <a:schemeClr val="accent6"/>
                </a:solidFill>
                <a:latin typeface="Gill Sans"/>
                <a:ea typeface="Gill Sans"/>
                <a:cs typeface="Gill Sans"/>
                <a:sym typeface="Gill Sans"/>
              </a:rPr>
              <a:t>Layer-wise Pruning</a:t>
            </a:r>
            <a:endParaRPr sz="2800">
              <a:solidFill>
                <a:schemeClr val="accent6"/>
              </a:solidFill>
              <a:latin typeface="Gill Sans"/>
              <a:ea typeface="Gill Sans"/>
              <a:cs typeface="Gill Sans"/>
              <a:sym typeface="Gill Sans"/>
            </a:endParaRPr>
          </a:p>
          <a:p>
            <a:pPr indent="-393065" lvl="1" marL="914400" marR="0" rtl="0" algn="l">
              <a:spcBef>
                <a:spcPts val="0"/>
              </a:spcBef>
              <a:spcAft>
                <a:spcPts val="0"/>
              </a:spcAft>
              <a:buClr>
                <a:schemeClr val="accent6"/>
              </a:buClr>
              <a:buSzPct val="100000"/>
              <a:buFont typeface="Gill Sans"/>
              <a:buChar char="○"/>
            </a:pPr>
            <a:r>
              <a:rPr lang="en-US" sz="2800">
                <a:solidFill>
                  <a:schemeClr val="accent6"/>
                </a:solidFill>
                <a:latin typeface="Gill Sans"/>
                <a:ea typeface="Gill Sans"/>
                <a:cs typeface="Gill Sans"/>
                <a:sym typeface="Gill Sans"/>
              </a:rPr>
              <a:t>Layer-wise Channel Pruning</a:t>
            </a:r>
            <a:endParaRPr sz="2800">
              <a:solidFill>
                <a:schemeClr val="accent6"/>
              </a:solidFill>
              <a:latin typeface="Gill Sans"/>
              <a:ea typeface="Gill Sans"/>
              <a:cs typeface="Gill Sans"/>
              <a:sym typeface="Gill Sans"/>
            </a:endParaRPr>
          </a:p>
          <a:p>
            <a:pPr indent="-393064" lvl="2" marL="1371600" marR="0" rtl="0" algn="l">
              <a:spcBef>
                <a:spcPts val="0"/>
              </a:spcBef>
              <a:spcAft>
                <a:spcPts val="0"/>
              </a:spcAft>
              <a:buClr>
                <a:schemeClr val="accent6"/>
              </a:buClr>
              <a:buSzPct val="100000"/>
              <a:buFont typeface="Gill Sans"/>
              <a:buChar char="■"/>
            </a:pPr>
            <a:r>
              <a:rPr lang="en-US" sz="2800">
                <a:solidFill>
                  <a:schemeClr val="accent6"/>
                </a:solidFill>
                <a:latin typeface="Gill Sans"/>
                <a:ea typeface="Gill Sans"/>
                <a:cs typeface="Gill Sans"/>
                <a:sym typeface="Gill Sans"/>
              </a:rPr>
              <a:t>Hardened Pruning</a:t>
            </a:r>
            <a:endParaRPr sz="2800">
              <a:solidFill>
                <a:schemeClr val="accent6"/>
              </a:solidFill>
              <a:latin typeface="Gill Sans"/>
              <a:ea typeface="Gill Sans"/>
              <a:cs typeface="Gill Sans"/>
              <a:sym typeface="Gill Sans"/>
            </a:endParaRPr>
          </a:p>
          <a:p>
            <a:pPr indent="-393065" lvl="1" marL="914400" marR="0" rtl="0" algn="l">
              <a:spcBef>
                <a:spcPts val="0"/>
              </a:spcBef>
              <a:spcAft>
                <a:spcPts val="0"/>
              </a:spcAft>
              <a:buClr>
                <a:schemeClr val="accent6"/>
              </a:buClr>
              <a:buSzPct val="100000"/>
              <a:buFont typeface="Gill Sans"/>
              <a:buChar char="○"/>
            </a:pPr>
            <a:r>
              <a:rPr lang="en-US" sz="2800">
                <a:solidFill>
                  <a:schemeClr val="accent6"/>
                </a:solidFill>
                <a:latin typeface="Gill Sans"/>
                <a:ea typeface="Gill Sans"/>
                <a:cs typeface="Gill Sans"/>
                <a:sym typeface="Gill Sans"/>
              </a:rPr>
              <a:t>Iterative Pruning</a:t>
            </a:r>
            <a:endParaRPr sz="2800">
              <a:solidFill>
                <a:schemeClr val="accent6"/>
              </a:solidFill>
              <a:latin typeface="Gill Sans"/>
              <a:ea typeface="Gill Sans"/>
              <a:cs typeface="Gill Sans"/>
              <a:sym typeface="Gill Sans"/>
            </a:endParaRPr>
          </a:p>
          <a:p>
            <a:pPr indent="0" lvl="0" marL="457200" marR="0" rtl="0" algn="l">
              <a:spcBef>
                <a:spcPts val="560"/>
              </a:spcBef>
              <a:spcAft>
                <a:spcPts val="0"/>
              </a:spcAft>
              <a:buNone/>
            </a:pPr>
            <a:r>
              <a:t/>
            </a:r>
            <a:endParaRPr sz="2800">
              <a:solidFill>
                <a:schemeClr val="accent6"/>
              </a:solidFill>
              <a:latin typeface="Gill Sans"/>
              <a:ea typeface="Gill Sans"/>
              <a:cs typeface="Gill Sans"/>
              <a:sym typeface="Gill Sans"/>
            </a:endParaRPr>
          </a:p>
          <a:p>
            <a:pPr indent="-393065" lvl="0" marL="457200" marR="0" rtl="0" algn="l">
              <a:spcBef>
                <a:spcPts val="560"/>
              </a:spcBef>
              <a:spcAft>
                <a:spcPts val="0"/>
              </a:spcAft>
              <a:buClr>
                <a:schemeClr val="accent6"/>
              </a:buClr>
              <a:buSzPct val="100000"/>
              <a:buFont typeface="Gill Sans"/>
              <a:buChar char="●"/>
            </a:pPr>
            <a:r>
              <a:rPr lang="en-US" sz="2800">
                <a:solidFill>
                  <a:schemeClr val="accent6"/>
                </a:solidFill>
                <a:latin typeface="Gill Sans"/>
                <a:ea typeface="Gill Sans"/>
                <a:cs typeface="Gill Sans"/>
                <a:sym typeface="Gill Sans"/>
              </a:rPr>
              <a:t>Extension to Transfer Learning</a:t>
            </a:r>
            <a:endParaRPr sz="2800">
              <a:solidFill>
                <a:schemeClr val="accent6"/>
              </a:solidFill>
              <a:latin typeface="Gill Sans"/>
              <a:ea typeface="Gill Sans"/>
              <a:cs typeface="Gill Sans"/>
              <a:sym typeface="Gill Sans"/>
            </a:endParaRPr>
          </a:p>
          <a:p>
            <a:pPr indent="-393065" lvl="1" marL="914400" marR="0" rtl="0" algn="l">
              <a:spcBef>
                <a:spcPts val="0"/>
              </a:spcBef>
              <a:spcAft>
                <a:spcPts val="0"/>
              </a:spcAft>
              <a:buClr>
                <a:schemeClr val="accent6"/>
              </a:buClr>
              <a:buSzPct val="100000"/>
              <a:buFont typeface="Gill Sans"/>
              <a:buChar char="○"/>
            </a:pPr>
            <a:r>
              <a:rPr lang="en-US" sz="2800">
                <a:solidFill>
                  <a:schemeClr val="accent6"/>
                </a:solidFill>
                <a:latin typeface="Gill Sans"/>
                <a:ea typeface="Gill Sans"/>
                <a:cs typeface="Gill Sans"/>
                <a:sym typeface="Gill Sans"/>
              </a:rPr>
              <a:t>Enable efficient use of pruned models in real-world applications</a:t>
            </a:r>
            <a:endParaRPr sz="2800">
              <a:solidFill>
                <a:schemeClr val="accent6"/>
              </a:solidFill>
              <a:latin typeface="Gill Sans"/>
              <a:ea typeface="Gill Sans"/>
              <a:cs typeface="Gill Sans"/>
              <a:sym typeface="Gill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3"/>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39" name="Google Shape;239;p23"/>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457200" lvl="0" marL="457200" rtl="0" algn="l">
              <a:spcBef>
                <a:spcPts val="0"/>
              </a:spcBef>
              <a:spcAft>
                <a:spcPts val="0"/>
              </a:spcAft>
              <a:buSzPts val="3600"/>
              <a:buAutoNum type="arabicPeriod"/>
            </a:pPr>
            <a:r>
              <a:rPr lang="en-US"/>
              <a:t>Global Weight Pruning</a:t>
            </a:r>
            <a:endParaRPr/>
          </a:p>
        </p:txBody>
      </p:sp>
      <p:sp>
        <p:nvSpPr>
          <p:cNvPr id="240" name="Google Shape;240;p23"/>
          <p:cNvSpPr txBox="1"/>
          <p:nvPr/>
        </p:nvSpPr>
        <p:spPr>
          <a:xfrm>
            <a:off x="457199" y="1016001"/>
            <a:ext cx="7890900" cy="3578700"/>
          </a:xfrm>
          <a:prstGeom prst="rect">
            <a:avLst/>
          </a:prstGeom>
          <a:noFill/>
          <a:ln>
            <a:noFill/>
          </a:ln>
        </p:spPr>
        <p:txBody>
          <a:bodyPr anchorCtr="0" anchor="t" bIns="45700" lIns="91425" spcFirstLastPara="1" rIns="91425" wrap="square" tIns="45700">
            <a:normAutofit/>
          </a:bodyPr>
          <a:lstStyle/>
          <a:p>
            <a:pPr indent="0" lvl="0" marL="0" marR="0" rtl="0" algn="l">
              <a:spcBef>
                <a:spcPts val="560"/>
              </a:spcBef>
              <a:spcAft>
                <a:spcPts val="0"/>
              </a:spcAft>
              <a:buNone/>
            </a:pPr>
            <a:r>
              <a:rPr lang="en-US">
                <a:solidFill>
                  <a:schemeClr val="accent6"/>
                </a:solidFill>
                <a:latin typeface="Gill Sans"/>
                <a:ea typeface="Gill Sans"/>
                <a:cs typeface="Gill Sans"/>
                <a:sym typeface="Gill Sans"/>
              </a:rPr>
              <a:t>A model compression technique that removes the least important weights across all layers, determined by a specific criterion (e.g., L1 norm)</a:t>
            </a:r>
            <a:endParaRPr>
              <a:solidFill>
                <a:schemeClr val="accent6"/>
              </a:solidFill>
              <a:latin typeface="Gill Sans"/>
              <a:ea typeface="Gill Sans"/>
              <a:cs typeface="Gill Sans"/>
              <a:sym typeface="Gill Sans"/>
            </a:endParaRPr>
          </a:p>
          <a:p>
            <a:pPr indent="0" lvl="0" marL="0" marR="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Identify</a:t>
            </a:r>
            <a:r>
              <a:rPr lang="en-US">
                <a:solidFill>
                  <a:schemeClr val="accent6"/>
                </a:solidFill>
                <a:latin typeface="Gill Sans"/>
                <a:ea typeface="Gill Sans"/>
                <a:cs typeface="Gill Sans"/>
                <a:sym typeface="Gill Sans"/>
              </a:rPr>
              <a:t> (global) unimportant weights</a:t>
            </a:r>
            <a:endParaRPr>
              <a:solidFill>
                <a:schemeClr val="accent6"/>
              </a:solidFill>
              <a:latin typeface="Gill Sans"/>
              <a:ea typeface="Gill Sans"/>
              <a:cs typeface="Gill Sans"/>
              <a:sym typeface="Gill Sans"/>
            </a:endParaRPr>
          </a:p>
          <a:p>
            <a:pPr indent="-317500" lvl="1" marL="914400" marR="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Compute the L1</a:t>
            </a:r>
            <a:r>
              <a:rPr lang="en-US">
                <a:solidFill>
                  <a:schemeClr val="accent6"/>
                </a:solidFill>
                <a:latin typeface="Gill Sans"/>
                <a:ea typeface="Gill Sans"/>
                <a:cs typeface="Gill Sans"/>
                <a:sym typeface="Gill Sans"/>
              </a:rPr>
              <a:t> </a:t>
            </a:r>
            <a:r>
              <a:rPr lang="en-US">
                <a:solidFill>
                  <a:schemeClr val="accent6"/>
                </a:solidFill>
                <a:latin typeface="Gill Sans"/>
                <a:ea typeface="Gill Sans"/>
                <a:cs typeface="Gill Sans"/>
                <a:sym typeface="Gill Sans"/>
              </a:rPr>
              <a:t>norm of all weights and rank them globally, irrespective of their layer</a:t>
            </a:r>
            <a:endParaRPr>
              <a:solidFill>
                <a:schemeClr val="accent6"/>
              </a:solidFill>
              <a:latin typeface="Gill Sans"/>
              <a:ea typeface="Gill Sans"/>
              <a:cs typeface="Gill Sans"/>
              <a:sym typeface="Gill Sans"/>
            </a:endParaRPr>
          </a:p>
          <a:p>
            <a:pPr indent="-317500" lvl="0" marL="457200" marR="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Prune Weights</a:t>
            </a:r>
            <a:endParaRPr>
              <a:solidFill>
                <a:schemeClr val="accent6"/>
              </a:solidFill>
              <a:latin typeface="Gill Sans"/>
              <a:ea typeface="Gill Sans"/>
              <a:cs typeface="Gill Sans"/>
              <a:sym typeface="Gill Sans"/>
            </a:endParaRPr>
          </a:p>
          <a:p>
            <a:pPr indent="0" lvl="0" marL="0" marR="0" rtl="0" algn="l">
              <a:spcBef>
                <a:spcPts val="560"/>
              </a:spcBef>
              <a:spcAft>
                <a:spcPts val="0"/>
              </a:spcAft>
              <a:buNone/>
            </a:pPr>
            <a:r>
              <a:t/>
            </a:r>
            <a:endParaRPr>
              <a:solidFill>
                <a:schemeClr val="accent6"/>
              </a:solidFill>
              <a:latin typeface="Gill Sans"/>
              <a:ea typeface="Gill Sans"/>
              <a:cs typeface="Gill Sans"/>
              <a:sym typeface="Gill Sans"/>
            </a:endParaRPr>
          </a:p>
          <a:p>
            <a:pPr indent="0" lvl="0" marL="0" marR="0" rtl="0" algn="l">
              <a:spcBef>
                <a:spcPts val="560"/>
              </a:spcBef>
              <a:spcAft>
                <a:spcPts val="0"/>
              </a:spcAft>
              <a:buNone/>
            </a:pPr>
            <a:r>
              <a:rPr lang="en-US">
                <a:solidFill>
                  <a:schemeClr val="accent6"/>
                </a:solidFill>
                <a:latin typeface="Gill Sans"/>
                <a:ea typeface="Gill Sans"/>
                <a:cs typeface="Gill Sans"/>
                <a:sym typeface="Gill Sans"/>
              </a:rPr>
              <a:t>Experimental Setup:</a:t>
            </a:r>
            <a:endParaRPr>
              <a:solidFill>
                <a:schemeClr val="accent6"/>
              </a:solidFill>
              <a:latin typeface="Gill Sans"/>
              <a:ea typeface="Gill Sans"/>
              <a:cs typeface="Gill Sans"/>
              <a:sym typeface="Gill Sans"/>
            </a:endParaRPr>
          </a:p>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Dataset: Imagenet validation dataset</a:t>
            </a:r>
            <a:endParaRPr>
              <a:solidFill>
                <a:schemeClr val="accent6"/>
              </a:solidFill>
              <a:latin typeface="Gill Sans"/>
              <a:ea typeface="Gill Sans"/>
              <a:cs typeface="Gill Sans"/>
              <a:sym typeface="Gill Sans"/>
            </a:endParaRPr>
          </a:p>
          <a:p>
            <a:pPr indent="-317500" lvl="0" marL="457200" marR="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Model (Baseline): Pretrained VGG16</a:t>
            </a:r>
            <a:endParaRPr>
              <a:solidFill>
                <a:schemeClr val="accent6"/>
              </a:solidFill>
              <a:latin typeface="Gill Sans"/>
              <a:ea typeface="Gill Sans"/>
              <a:cs typeface="Gill Sans"/>
              <a:sym typeface="Gill Sans"/>
            </a:endParaRPr>
          </a:p>
          <a:p>
            <a:pPr indent="-317500" lvl="0" marL="457200" marR="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Pruning Method: L1 Norm-Based Pruning</a:t>
            </a:r>
            <a:endParaRPr>
              <a:solidFill>
                <a:schemeClr val="accent6"/>
              </a:solidFill>
              <a:latin typeface="Gill Sans"/>
              <a:ea typeface="Gill Sans"/>
              <a:cs typeface="Gill Sans"/>
              <a:sym typeface="Gill Sans"/>
            </a:endParaRPr>
          </a:p>
          <a:p>
            <a:pPr indent="-317500" lvl="0" marL="457200" marR="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Prune Amounts: From 5% to 45% (increments of 5%)</a:t>
            </a:r>
            <a:endParaRPr>
              <a:solidFill>
                <a:schemeClr val="accent6"/>
              </a:solidFill>
              <a:latin typeface="Gill Sans"/>
              <a:ea typeface="Gill Sans"/>
              <a:cs typeface="Gill Sans"/>
              <a:sym typeface="Gill Sans"/>
            </a:endParaRPr>
          </a:p>
          <a:p>
            <a:pPr indent="-317500" lvl="0" marL="457200" marR="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Eval Metric: Top-1 Accuracy</a:t>
            </a:r>
            <a:endParaRPr>
              <a:solidFill>
                <a:schemeClr val="accent6"/>
              </a:solidFill>
              <a:latin typeface="Gill Sans"/>
              <a:ea typeface="Gill Sans"/>
              <a:cs typeface="Gill Sans"/>
              <a:sym typeface="Gill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4"/>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46" name="Google Shape;246;p24"/>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457200" lvl="0" marL="457200" rtl="0" algn="l">
              <a:spcBef>
                <a:spcPts val="0"/>
              </a:spcBef>
              <a:spcAft>
                <a:spcPts val="0"/>
              </a:spcAft>
              <a:buSzPts val="3600"/>
              <a:buAutoNum type="arabicPeriod"/>
            </a:pPr>
            <a:r>
              <a:rPr lang="en-US"/>
              <a:t>Global Weight Pruning (Results)</a:t>
            </a:r>
            <a:endParaRPr/>
          </a:p>
        </p:txBody>
      </p:sp>
      <p:sp>
        <p:nvSpPr>
          <p:cNvPr id="247" name="Google Shape;247;p24"/>
          <p:cNvSpPr txBox="1"/>
          <p:nvPr/>
        </p:nvSpPr>
        <p:spPr>
          <a:xfrm>
            <a:off x="457199" y="1016000"/>
            <a:ext cx="3164400" cy="3578700"/>
          </a:xfrm>
          <a:prstGeom prst="rect">
            <a:avLst/>
          </a:prstGeom>
          <a:noFill/>
          <a:ln>
            <a:noFill/>
          </a:ln>
        </p:spPr>
        <p:txBody>
          <a:bodyPr anchorCtr="0" anchor="t" bIns="45700" lIns="91425" spcFirstLastPara="1" rIns="91425" wrap="square" tIns="45700">
            <a:normAutofit/>
          </a:bodyPr>
          <a:lstStyle/>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The top-1 accuracy remains close to the original VGG16 model's accuracy upto 30% pruning</a:t>
            </a:r>
            <a:endParaRPr>
              <a:solidFill>
                <a:schemeClr val="accent6"/>
              </a:solidFill>
              <a:latin typeface="Gill Sans"/>
              <a:ea typeface="Gill Sans"/>
              <a:cs typeface="Gill Sans"/>
              <a:sym typeface="Gill Sans"/>
            </a:endParaRPr>
          </a:p>
          <a:p>
            <a:pPr indent="0" lvl="0" marL="457200" marR="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marR="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Beyond 35% pruning, although the accuracy drops noticeably, with a decline at 40% and 45%, it still maintains a relatively high accuracy around 70% at 45% pruning.</a:t>
            </a:r>
            <a:endParaRPr>
              <a:solidFill>
                <a:schemeClr val="accent6"/>
              </a:solidFill>
              <a:latin typeface="Gill Sans"/>
              <a:ea typeface="Gill Sans"/>
              <a:cs typeface="Gill Sans"/>
              <a:sym typeface="Gill Sans"/>
            </a:endParaRPr>
          </a:p>
        </p:txBody>
      </p:sp>
      <p:sp>
        <p:nvSpPr>
          <p:cNvPr id="248" name="Google Shape;248;p24"/>
          <p:cNvSpPr txBox="1"/>
          <p:nvPr/>
        </p:nvSpPr>
        <p:spPr>
          <a:xfrm>
            <a:off x="4070300" y="4273025"/>
            <a:ext cx="4827600" cy="338700"/>
          </a:xfrm>
          <a:prstGeom prst="rect">
            <a:avLst/>
          </a:prstGeom>
          <a:noFill/>
          <a:ln>
            <a:noFill/>
          </a:ln>
        </p:spPr>
        <p:txBody>
          <a:bodyPr anchorCtr="0" anchor="t" bIns="91425" lIns="91425" spcFirstLastPara="1" rIns="91425" wrap="square" tIns="91425">
            <a:spAutoFit/>
          </a:bodyPr>
          <a:lstStyle/>
          <a:p>
            <a:pPr indent="0" lvl="0" marL="0" rtl="0" algn="l">
              <a:spcBef>
                <a:spcPts val="560"/>
              </a:spcBef>
              <a:spcAft>
                <a:spcPts val="0"/>
              </a:spcAft>
              <a:buNone/>
            </a:pPr>
            <a:r>
              <a:rPr i="1" lang="en-US" sz="1000">
                <a:solidFill>
                  <a:schemeClr val="accent6"/>
                </a:solidFill>
                <a:latin typeface="Gill Sans"/>
                <a:ea typeface="Gill Sans"/>
                <a:cs typeface="Gill Sans"/>
                <a:sym typeface="Gill Sans"/>
              </a:rPr>
              <a:t>Fig. 1: Plot for Top-1 Accuracy vs Weights Pruned via Global Weight Pruning Method</a:t>
            </a:r>
            <a:endParaRPr i="1" sz="1000"/>
          </a:p>
        </p:txBody>
      </p:sp>
      <p:sp>
        <p:nvSpPr>
          <p:cNvPr id="249" name="Google Shape;249;p24"/>
          <p:cNvSpPr txBox="1"/>
          <p:nvPr/>
        </p:nvSpPr>
        <p:spPr>
          <a:xfrm>
            <a:off x="457200" y="3756325"/>
            <a:ext cx="3450300" cy="1116300"/>
          </a:xfrm>
          <a:prstGeom prst="rect">
            <a:avLst/>
          </a:prstGeom>
          <a:noFill/>
          <a:ln>
            <a:noFill/>
          </a:ln>
        </p:spPr>
        <p:txBody>
          <a:bodyPr anchorCtr="0" anchor="t" bIns="45700" lIns="91425" spcFirstLastPara="1" rIns="91425" wrap="square" tIns="45700">
            <a:normAutofit/>
          </a:bodyPr>
          <a:lstStyle/>
          <a:p>
            <a:pPr indent="0" lvl="0" marL="0" marR="0" rtl="0" algn="l">
              <a:spcBef>
                <a:spcPts val="560"/>
              </a:spcBef>
              <a:spcAft>
                <a:spcPts val="0"/>
              </a:spcAft>
              <a:buNone/>
            </a:pPr>
            <a:r>
              <a:rPr lang="en-US">
                <a:solidFill>
                  <a:srgbClr val="FF0000"/>
                </a:solidFill>
                <a:latin typeface="Gill Sans"/>
                <a:ea typeface="Gill Sans"/>
                <a:cs typeface="Gill Sans"/>
                <a:sym typeface="Gill Sans"/>
              </a:rPr>
              <a:t>Baseline Model Validation Accuracy: 71.56%</a:t>
            </a:r>
            <a:endParaRPr>
              <a:solidFill>
                <a:srgbClr val="FF0000"/>
              </a:solidFill>
              <a:latin typeface="Gill Sans"/>
              <a:ea typeface="Gill Sans"/>
              <a:cs typeface="Gill Sans"/>
              <a:sym typeface="Gill Sans"/>
            </a:endParaRPr>
          </a:p>
        </p:txBody>
      </p:sp>
      <p:pic>
        <p:nvPicPr>
          <p:cNvPr id="250" name="Google Shape;250;p24"/>
          <p:cNvPicPr preferRelativeResize="0"/>
          <p:nvPr/>
        </p:nvPicPr>
        <p:blipFill rotWithShape="1">
          <a:blip r:embed="rId3">
            <a:alphaModFix/>
          </a:blip>
          <a:srcRect b="0" l="4461" r="8732" t="0"/>
          <a:stretch/>
        </p:blipFill>
        <p:spPr>
          <a:xfrm>
            <a:off x="4030775" y="778400"/>
            <a:ext cx="5040348" cy="34844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5"/>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6" name="Google Shape;256;p25"/>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2. Layer-wise Weight Pruning</a:t>
            </a:r>
            <a:endParaRPr/>
          </a:p>
        </p:txBody>
      </p:sp>
      <p:sp>
        <p:nvSpPr>
          <p:cNvPr id="257" name="Google Shape;257;p25"/>
          <p:cNvSpPr txBox="1"/>
          <p:nvPr/>
        </p:nvSpPr>
        <p:spPr>
          <a:xfrm>
            <a:off x="457199" y="1016001"/>
            <a:ext cx="7890900" cy="3578700"/>
          </a:xfrm>
          <a:prstGeom prst="rect">
            <a:avLst/>
          </a:prstGeom>
          <a:noFill/>
          <a:ln>
            <a:noFill/>
          </a:ln>
        </p:spPr>
        <p:txBody>
          <a:bodyPr anchorCtr="0" anchor="t" bIns="45700" lIns="91425" spcFirstLastPara="1" rIns="91425" wrap="square" tIns="45700">
            <a:normAutofit/>
          </a:bodyPr>
          <a:lstStyle/>
          <a:p>
            <a:pPr indent="0" lvl="0" marL="0" rtl="0" algn="l">
              <a:spcBef>
                <a:spcPts val="560"/>
              </a:spcBef>
              <a:spcAft>
                <a:spcPts val="0"/>
              </a:spcAft>
              <a:buNone/>
            </a:pPr>
            <a:r>
              <a:rPr lang="en-US">
                <a:solidFill>
                  <a:schemeClr val="accent6"/>
                </a:solidFill>
                <a:latin typeface="Gill Sans"/>
                <a:ea typeface="Gill Sans"/>
                <a:cs typeface="Gill Sans"/>
                <a:sym typeface="Gill Sans"/>
              </a:rPr>
              <a:t>A model compression technique that removes the least important weights within each layer independently, based on a specific criterion (e.g., L1 norm).</a:t>
            </a:r>
            <a:endParaRPr>
              <a:solidFill>
                <a:schemeClr val="accent6"/>
              </a:solidFill>
              <a:latin typeface="Gill Sans"/>
              <a:ea typeface="Gill Sans"/>
              <a:cs typeface="Gill Sans"/>
              <a:sym typeface="Gill Sans"/>
            </a:endParaRPr>
          </a:p>
          <a:p>
            <a:pPr indent="0" lvl="0" marL="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Identify (per layer) unimportant weights</a:t>
            </a:r>
            <a:endParaRPr>
              <a:solidFill>
                <a:schemeClr val="accent6"/>
              </a:solidFill>
              <a:latin typeface="Gill Sans"/>
              <a:ea typeface="Gill Sans"/>
              <a:cs typeface="Gill Sans"/>
              <a:sym typeface="Gill Sans"/>
            </a:endParaRPr>
          </a:p>
          <a:p>
            <a:pPr indent="-317500" lvl="1" marL="9144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Compute the L1 norm of weights and rank them within each layer</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Prune Weights for each layer</a:t>
            </a:r>
            <a:endParaRPr>
              <a:solidFill>
                <a:schemeClr val="accent6"/>
              </a:solidFill>
              <a:latin typeface="Gill Sans"/>
              <a:ea typeface="Gill Sans"/>
              <a:cs typeface="Gill Sans"/>
              <a:sym typeface="Gill Sans"/>
            </a:endParaRPr>
          </a:p>
          <a:p>
            <a:pPr indent="0" lvl="0" marL="0" rtl="0" algn="l">
              <a:spcBef>
                <a:spcPts val="560"/>
              </a:spcBef>
              <a:spcAft>
                <a:spcPts val="0"/>
              </a:spcAft>
              <a:buNone/>
            </a:pPr>
            <a:r>
              <a:t/>
            </a:r>
            <a:endParaRPr>
              <a:solidFill>
                <a:schemeClr val="accent6"/>
              </a:solidFill>
              <a:latin typeface="Gill Sans"/>
              <a:ea typeface="Gill Sans"/>
              <a:cs typeface="Gill Sans"/>
              <a:sym typeface="Gill Sans"/>
            </a:endParaRPr>
          </a:p>
          <a:p>
            <a:pPr indent="0" lvl="0" marL="0" rtl="0" algn="l">
              <a:spcBef>
                <a:spcPts val="560"/>
              </a:spcBef>
              <a:spcAft>
                <a:spcPts val="0"/>
              </a:spcAft>
              <a:buNone/>
            </a:pPr>
            <a:r>
              <a:rPr lang="en-US">
                <a:solidFill>
                  <a:schemeClr val="accent6"/>
                </a:solidFill>
                <a:latin typeface="Gill Sans"/>
                <a:ea typeface="Gill Sans"/>
                <a:cs typeface="Gill Sans"/>
                <a:sym typeface="Gill Sans"/>
              </a:rPr>
              <a:t>Experimental Setup:</a:t>
            </a:r>
            <a:endParaRPr>
              <a:solidFill>
                <a:schemeClr val="accent6"/>
              </a:solidFill>
              <a:latin typeface="Gill Sans"/>
              <a:ea typeface="Gill Sans"/>
              <a:cs typeface="Gill Sans"/>
              <a:sym typeface="Gill Sans"/>
            </a:endParaRPr>
          </a:p>
          <a:p>
            <a:pPr indent="-317500" lvl="0" marL="45720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Dataset: Imagenet validation dataset</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Model (Baseline): Pretrained VGG16</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Pruning Method: L1 Norm-Based Pruning</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Prune Amounts: From 5% to 45% (increments of 5%)</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Eval Metric: Top-1 Accuracy</a:t>
            </a:r>
            <a:endParaRPr>
              <a:solidFill>
                <a:schemeClr val="accent6"/>
              </a:solidFill>
              <a:latin typeface="Gill Sans"/>
              <a:ea typeface="Gill Sans"/>
              <a:cs typeface="Gill Sans"/>
              <a:sym typeface="Gill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6"/>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63" name="Google Shape;263;p26"/>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2. Layer-wise Weight Pruning</a:t>
            </a:r>
            <a:r>
              <a:rPr lang="en-US">
                <a:solidFill>
                  <a:schemeClr val="accent1"/>
                </a:solidFill>
              </a:rPr>
              <a:t> (Results)</a:t>
            </a:r>
            <a:endParaRPr/>
          </a:p>
        </p:txBody>
      </p:sp>
      <p:sp>
        <p:nvSpPr>
          <p:cNvPr id="264" name="Google Shape;264;p26"/>
          <p:cNvSpPr txBox="1"/>
          <p:nvPr/>
        </p:nvSpPr>
        <p:spPr>
          <a:xfrm>
            <a:off x="457199" y="1016000"/>
            <a:ext cx="3016200" cy="3578700"/>
          </a:xfrm>
          <a:prstGeom prst="rect">
            <a:avLst/>
          </a:prstGeom>
          <a:noFill/>
          <a:ln>
            <a:noFill/>
          </a:ln>
        </p:spPr>
        <p:txBody>
          <a:bodyPr anchorCtr="0" anchor="t" bIns="45700" lIns="91425" spcFirstLastPara="1" rIns="91425" wrap="square" tIns="45700">
            <a:normAutofit/>
          </a:bodyPr>
          <a:lstStyle/>
          <a:p>
            <a:pPr indent="-317500" lvl="0" marL="45720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The top-1 accuracy remains close to the original VGG16 model's accuracy upto 15% pruning.</a:t>
            </a:r>
            <a:endParaRPr>
              <a:solidFill>
                <a:schemeClr val="accent6"/>
              </a:solidFill>
              <a:latin typeface="Gill Sans"/>
              <a:ea typeface="Gill Sans"/>
              <a:cs typeface="Gill Sans"/>
              <a:sym typeface="Gill Sans"/>
            </a:endParaRPr>
          </a:p>
          <a:p>
            <a:pPr indent="0" lvl="0" marL="45720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From 20% to 30% pruning, the accuracy begins to drop steadily.</a:t>
            </a:r>
            <a:endParaRPr>
              <a:solidFill>
                <a:schemeClr val="accent6"/>
              </a:solidFill>
              <a:latin typeface="Gill Sans"/>
              <a:ea typeface="Gill Sans"/>
              <a:cs typeface="Gill Sans"/>
              <a:sym typeface="Gill Sans"/>
            </a:endParaRPr>
          </a:p>
          <a:p>
            <a:pPr indent="0" lvl="0" marL="45720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Beyond 30% pruning, the accuracy decline becomes more pronounced, with the top-1 accuracy dropping at 45% to around 67%.</a:t>
            </a:r>
            <a:endParaRPr>
              <a:solidFill>
                <a:schemeClr val="accent6"/>
              </a:solidFill>
              <a:latin typeface="Gill Sans"/>
              <a:ea typeface="Gill Sans"/>
              <a:cs typeface="Gill Sans"/>
              <a:sym typeface="Gill Sans"/>
            </a:endParaRPr>
          </a:p>
          <a:p>
            <a:pPr indent="0" lvl="0" marL="0" marR="0" rtl="0" algn="l">
              <a:spcBef>
                <a:spcPts val="560"/>
              </a:spcBef>
              <a:spcAft>
                <a:spcPts val="0"/>
              </a:spcAft>
              <a:buNone/>
            </a:pPr>
            <a:r>
              <a:t/>
            </a:r>
            <a:endParaRPr>
              <a:solidFill>
                <a:schemeClr val="accent6"/>
              </a:solidFill>
              <a:latin typeface="Gill Sans"/>
              <a:ea typeface="Gill Sans"/>
              <a:cs typeface="Gill Sans"/>
              <a:sym typeface="Gill Sans"/>
            </a:endParaRPr>
          </a:p>
        </p:txBody>
      </p:sp>
      <p:sp>
        <p:nvSpPr>
          <p:cNvPr id="265" name="Google Shape;265;p26"/>
          <p:cNvSpPr txBox="1"/>
          <p:nvPr/>
        </p:nvSpPr>
        <p:spPr>
          <a:xfrm>
            <a:off x="3763350" y="4382263"/>
            <a:ext cx="5075700" cy="338700"/>
          </a:xfrm>
          <a:prstGeom prst="rect">
            <a:avLst/>
          </a:prstGeom>
          <a:noFill/>
          <a:ln>
            <a:noFill/>
          </a:ln>
        </p:spPr>
        <p:txBody>
          <a:bodyPr anchorCtr="0" anchor="t" bIns="91425" lIns="91425" spcFirstLastPara="1" rIns="91425" wrap="square" tIns="91425">
            <a:spAutoFit/>
          </a:bodyPr>
          <a:lstStyle/>
          <a:p>
            <a:pPr indent="0" lvl="0" marL="0" rtl="0" algn="l">
              <a:spcBef>
                <a:spcPts val="560"/>
              </a:spcBef>
              <a:spcAft>
                <a:spcPts val="0"/>
              </a:spcAft>
              <a:buNone/>
            </a:pPr>
            <a:r>
              <a:rPr i="1" lang="en-US" sz="1000">
                <a:solidFill>
                  <a:schemeClr val="accent6"/>
                </a:solidFill>
                <a:latin typeface="Gill Sans"/>
                <a:ea typeface="Gill Sans"/>
                <a:cs typeface="Gill Sans"/>
                <a:sym typeface="Gill Sans"/>
              </a:rPr>
              <a:t>Fig. 2: </a:t>
            </a:r>
            <a:r>
              <a:rPr i="1" lang="en-US" sz="1000">
                <a:solidFill>
                  <a:schemeClr val="accent6"/>
                </a:solidFill>
                <a:latin typeface="Gill Sans"/>
                <a:ea typeface="Gill Sans"/>
                <a:cs typeface="Gill Sans"/>
                <a:sym typeface="Gill Sans"/>
              </a:rPr>
              <a:t>Plot for Top-1 Accuracy vs Weights Pruned via Layer-wise Weight Pruning Method</a:t>
            </a:r>
            <a:endParaRPr i="1" sz="1000"/>
          </a:p>
        </p:txBody>
      </p:sp>
      <p:pic>
        <p:nvPicPr>
          <p:cNvPr id="266" name="Google Shape;266;p26"/>
          <p:cNvPicPr preferRelativeResize="0"/>
          <p:nvPr/>
        </p:nvPicPr>
        <p:blipFill rotWithShape="1">
          <a:blip r:embed="rId3">
            <a:alphaModFix/>
          </a:blip>
          <a:srcRect b="0" l="3984" r="0" t="0"/>
          <a:stretch/>
        </p:blipFill>
        <p:spPr>
          <a:xfrm>
            <a:off x="3473400" y="861475"/>
            <a:ext cx="5632968" cy="3520799"/>
          </a:xfrm>
          <a:prstGeom prst="rect">
            <a:avLst/>
          </a:prstGeom>
          <a:noFill/>
          <a:ln>
            <a:noFill/>
          </a:ln>
        </p:spPr>
      </p:pic>
      <p:sp>
        <p:nvSpPr>
          <p:cNvPr id="267" name="Google Shape;267;p26"/>
          <p:cNvSpPr txBox="1"/>
          <p:nvPr/>
        </p:nvSpPr>
        <p:spPr>
          <a:xfrm>
            <a:off x="310150" y="4226975"/>
            <a:ext cx="3450300" cy="545400"/>
          </a:xfrm>
          <a:prstGeom prst="rect">
            <a:avLst/>
          </a:prstGeom>
          <a:noFill/>
          <a:ln>
            <a:noFill/>
          </a:ln>
        </p:spPr>
        <p:txBody>
          <a:bodyPr anchorCtr="0" anchor="t" bIns="45700" lIns="91425" spcFirstLastPara="1" rIns="91425" wrap="square" tIns="45700">
            <a:normAutofit/>
          </a:bodyPr>
          <a:lstStyle/>
          <a:p>
            <a:pPr indent="0" lvl="0" marL="0" marR="0" rtl="0" algn="l">
              <a:spcBef>
                <a:spcPts val="560"/>
              </a:spcBef>
              <a:spcAft>
                <a:spcPts val="0"/>
              </a:spcAft>
              <a:buNone/>
            </a:pPr>
            <a:r>
              <a:rPr lang="en-US">
                <a:solidFill>
                  <a:srgbClr val="FF0000"/>
                </a:solidFill>
                <a:latin typeface="Gill Sans"/>
                <a:ea typeface="Gill Sans"/>
                <a:cs typeface="Gill Sans"/>
                <a:sym typeface="Gill Sans"/>
              </a:rPr>
              <a:t>Baseline Model Validation Accuracy: 71.56%</a:t>
            </a:r>
            <a:endParaRPr>
              <a:solidFill>
                <a:srgbClr val="FF0000"/>
              </a:solidFill>
              <a:latin typeface="Gill Sans"/>
              <a:ea typeface="Gill Sans"/>
              <a:cs typeface="Gill Sans"/>
              <a:sym typeface="Gill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7"/>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73" name="Google Shape;273;p27"/>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95001A"/>
              </a:buClr>
              <a:buSzPts val="3600"/>
              <a:buFont typeface="Gill Sans"/>
              <a:buNone/>
            </a:pPr>
            <a:r>
              <a:rPr lang="en-US"/>
              <a:t>3. Layer-wise Channel Pruning</a:t>
            </a:r>
            <a:endParaRPr/>
          </a:p>
        </p:txBody>
      </p:sp>
      <p:sp>
        <p:nvSpPr>
          <p:cNvPr id="274" name="Google Shape;274;p27"/>
          <p:cNvSpPr txBox="1"/>
          <p:nvPr/>
        </p:nvSpPr>
        <p:spPr>
          <a:xfrm>
            <a:off x="457199" y="1016001"/>
            <a:ext cx="7890900" cy="3578700"/>
          </a:xfrm>
          <a:prstGeom prst="rect">
            <a:avLst/>
          </a:prstGeom>
          <a:noFill/>
          <a:ln>
            <a:noFill/>
          </a:ln>
        </p:spPr>
        <p:txBody>
          <a:bodyPr anchorCtr="0" anchor="t" bIns="45700" lIns="91425" spcFirstLastPara="1" rIns="91425" wrap="square" tIns="45700">
            <a:normAutofit/>
          </a:bodyPr>
          <a:lstStyle/>
          <a:p>
            <a:pPr indent="0" lvl="0" marL="0" rtl="0" algn="l">
              <a:spcBef>
                <a:spcPts val="560"/>
              </a:spcBef>
              <a:spcAft>
                <a:spcPts val="0"/>
              </a:spcAft>
              <a:buNone/>
            </a:pPr>
            <a:r>
              <a:rPr lang="en-US">
                <a:solidFill>
                  <a:schemeClr val="accent6"/>
                </a:solidFill>
                <a:latin typeface="Gill Sans"/>
                <a:ea typeface="Gill Sans"/>
                <a:cs typeface="Gill Sans"/>
                <a:sym typeface="Gill Sans"/>
              </a:rPr>
              <a:t>A model compression technique that removes entire output channels (feature maps) or output dimensions independently for each layer, based on their L1 norm.</a:t>
            </a:r>
            <a:endParaRPr>
              <a:solidFill>
                <a:schemeClr val="accent6"/>
              </a:solidFill>
              <a:latin typeface="Gill Sans"/>
              <a:ea typeface="Gill Sans"/>
              <a:cs typeface="Gill Sans"/>
              <a:sym typeface="Gill Sans"/>
            </a:endParaRPr>
          </a:p>
          <a:p>
            <a:pPr indent="0" lvl="0" marL="0" rtl="0" algn="l">
              <a:spcBef>
                <a:spcPts val="560"/>
              </a:spcBef>
              <a:spcAft>
                <a:spcPts val="0"/>
              </a:spcAft>
              <a:buNone/>
            </a:pPr>
            <a:r>
              <a:t/>
            </a:r>
            <a:endParaRPr>
              <a:solidFill>
                <a:schemeClr val="accent6"/>
              </a:solidFill>
              <a:latin typeface="Gill Sans"/>
              <a:ea typeface="Gill Sans"/>
              <a:cs typeface="Gill Sans"/>
              <a:sym typeface="Gill Sans"/>
            </a:endParaRPr>
          </a:p>
          <a:p>
            <a:pPr indent="-317500" lvl="0" marL="45720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Compute the L1 norm for all output channels in a layer.</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Rank channels by importance and mask (set to zero) the least important ones.</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The model’s structure is not altered, and pruned channels remain physically present in memory.</a:t>
            </a:r>
            <a:endParaRPr>
              <a:solidFill>
                <a:schemeClr val="accent6"/>
              </a:solidFill>
              <a:latin typeface="Gill Sans"/>
              <a:ea typeface="Gill Sans"/>
              <a:cs typeface="Gill Sans"/>
              <a:sym typeface="Gill Sans"/>
            </a:endParaRPr>
          </a:p>
          <a:p>
            <a:pPr indent="0" lvl="0" marL="0" rtl="0" algn="l">
              <a:spcBef>
                <a:spcPts val="560"/>
              </a:spcBef>
              <a:spcAft>
                <a:spcPts val="0"/>
              </a:spcAft>
              <a:buNone/>
            </a:pPr>
            <a:r>
              <a:t/>
            </a:r>
            <a:endParaRPr>
              <a:solidFill>
                <a:schemeClr val="accent6"/>
              </a:solidFill>
              <a:latin typeface="Gill Sans"/>
              <a:ea typeface="Gill Sans"/>
              <a:cs typeface="Gill Sans"/>
              <a:sym typeface="Gill Sans"/>
            </a:endParaRPr>
          </a:p>
          <a:p>
            <a:pPr indent="0" lvl="0" marL="0" rtl="0" algn="l">
              <a:spcBef>
                <a:spcPts val="560"/>
              </a:spcBef>
              <a:spcAft>
                <a:spcPts val="0"/>
              </a:spcAft>
              <a:buNone/>
            </a:pPr>
            <a:r>
              <a:rPr lang="en-US">
                <a:solidFill>
                  <a:schemeClr val="accent6"/>
                </a:solidFill>
                <a:latin typeface="Gill Sans"/>
                <a:ea typeface="Gill Sans"/>
                <a:cs typeface="Gill Sans"/>
                <a:sym typeface="Gill Sans"/>
              </a:rPr>
              <a:t>Experimental Setup:</a:t>
            </a:r>
            <a:endParaRPr>
              <a:solidFill>
                <a:schemeClr val="accent6"/>
              </a:solidFill>
              <a:latin typeface="Gill Sans"/>
              <a:ea typeface="Gill Sans"/>
              <a:cs typeface="Gill Sans"/>
              <a:sym typeface="Gill Sans"/>
            </a:endParaRPr>
          </a:p>
          <a:p>
            <a:pPr indent="-317500" lvl="0" marL="457200" rtl="0" algn="l">
              <a:spcBef>
                <a:spcPts val="56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Dataset: Imagenet validation dataset</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Model (Baseline): Pretrained VGG16</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Pruning Method: L1 Norm-Based Layer-Wise Channel Pruning</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Prune Amounts: From 5% to 45% (increments of 5%)</a:t>
            </a:r>
            <a:endParaRPr>
              <a:solidFill>
                <a:schemeClr val="accent6"/>
              </a:solidFill>
              <a:latin typeface="Gill Sans"/>
              <a:ea typeface="Gill Sans"/>
              <a:cs typeface="Gill Sans"/>
              <a:sym typeface="Gill Sans"/>
            </a:endParaRPr>
          </a:p>
          <a:p>
            <a:pPr indent="-317500" lvl="0" marL="457200" rtl="0" algn="l">
              <a:spcBef>
                <a:spcPts val="0"/>
              </a:spcBef>
              <a:spcAft>
                <a:spcPts val="0"/>
              </a:spcAft>
              <a:buClr>
                <a:schemeClr val="accent6"/>
              </a:buClr>
              <a:buSzPts val="1400"/>
              <a:buFont typeface="Gill Sans"/>
              <a:buChar char="●"/>
            </a:pPr>
            <a:r>
              <a:rPr lang="en-US">
                <a:solidFill>
                  <a:schemeClr val="accent6"/>
                </a:solidFill>
                <a:latin typeface="Gill Sans"/>
                <a:ea typeface="Gill Sans"/>
                <a:cs typeface="Gill Sans"/>
                <a:sym typeface="Gill Sans"/>
              </a:rPr>
              <a:t>Eval Metric: Top-1 Accuracy</a:t>
            </a:r>
            <a:endParaRPr>
              <a:solidFill>
                <a:schemeClr val="accent6"/>
              </a:solidFill>
              <a:latin typeface="Gill Sans"/>
              <a:ea typeface="Gill Sans"/>
              <a:cs typeface="Gill Sans"/>
              <a:sym typeface="Gill Sans"/>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23">
      <a:dk1>
        <a:srgbClr val="00144D"/>
      </a:dk1>
      <a:lt1>
        <a:srgbClr val="FFFFFF"/>
      </a:lt1>
      <a:dk2>
        <a:srgbClr val="57000A"/>
      </a:dk2>
      <a:lt2>
        <a:srgbClr val="82AFD3"/>
      </a:lt2>
      <a:accent1>
        <a:srgbClr val="95001A"/>
      </a:accent1>
      <a:accent2>
        <a:srgbClr val="C0504D"/>
      </a:accent2>
      <a:accent3>
        <a:srgbClr val="045EA7"/>
      </a:accent3>
      <a:accent4>
        <a:srgbClr val="F2C100"/>
      </a:accent4>
      <a:accent5>
        <a:srgbClr val="00144D"/>
      </a:accent5>
      <a:accent6>
        <a:srgbClr val="44464B"/>
      </a:accent6>
      <a:hlink>
        <a:srgbClr val="00144D"/>
      </a:hlink>
      <a:folHlink>
        <a:srgbClr val="82AF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